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4"/>
  </p:sldMasterIdLst>
  <p:notesMasterIdLst>
    <p:notesMasterId r:id="rId18"/>
  </p:notesMasterIdLst>
  <p:sldIdLst>
    <p:sldId id="256" r:id="rId5"/>
    <p:sldId id="257" r:id="rId6"/>
    <p:sldId id="258" r:id="rId7"/>
    <p:sldId id="259" r:id="rId8"/>
    <p:sldId id="260" r:id="rId9"/>
    <p:sldId id="262" r:id="rId10"/>
    <p:sldId id="304" r:id="rId11"/>
    <p:sldId id="261" r:id="rId12"/>
    <p:sldId id="301" r:id="rId13"/>
    <p:sldId id="303" r:id="rId14"/>
    <p:sldId id="302" r:id="rId15"/>
    <p:sldId id="300" r:id="rId16"/>
    <p:sldId id="299" r:id="rId17"/>
  </p:sldIdLst>
  <p:sldSz cx="12192000" cy="6858000"/>
  <p:notesSz cx="6858000" cy="9144000"/>
  <p:embeddedFontLst>
    <p:embeddedFont>
      <p:font typeface="Libre Franklin" pitchFamily="2" charset="0"/>
      <p:regular r:id="rId19"/>
      <p:bold r:id="rId20"/>
      <p:italic r:id="rId21"/>
      <p:boldItalic r:id="rId22"/>
    </p:embeddedFont>
    <p:embeddedFont>
      <p:font typeface="Libre Franklin Medium" pitchFamily="2" charset="0"/>
      <p:regular r:id="rId23"/>
      <p:italic r:id="rId24"/>
    </p:embeddedFont>
    <p:embeddedFont>
      <p:font typeface="Play" panose="020B0604020202020204" charset="0"/>
      <p:regular r:id="rId25"/>
      <p:bold r:id="rId2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49FAC8B-9DD2-4245-8892-ACB4D3075CFD}" v="188" dt="2024-09-27T04:14:01.447"/>
    <p1510:client id="{30DA234D-057A-4651-84CE-1C78C3DC751F}" v="466" dt="2024-09-27T04:52:11.721"/>
    <p1510:client id="{40CE7044-9297-4528-9FD7-36EF09346492}" v="391" dt="2024-09-27T04:38:31.533"/>
    <p1510:client id="{66D806E3-92CD-4199-A913-C45558F0BD32}" v="1" dt="2024-09-27T04:24:21.13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548" autoAdjust="0"/>
    <p:restoredTop sz="94660"/>
  </p:normalViewPr>
  <p:slideViewPr>
    <p:cSldViewPr snapToGrid="0">
      <p:cViewPr varScale="1">
        <p:scale>
          <a:sx n="84" d="100"/>
          <a:sy n="84" d="100"/>
        </p:scale>
        <p:origin x="494"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26" Type="http://schemas.openxmlformats.org/officeDocument/2006/relationships/font" Target="fonts/font8.fntdata"/><Relationship Id="rId3" Type="http://schemas.openxmlformats.org/officeDocument/2006/relationships/customXml" Target="../customXml/item3.xml"/><Relationship Id="rId21" Type="http://schemas.openxmlformats.org/officeDocument/2006/relationships/font" Target="fonts/font3.fntdata"/><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7.fntdata"/><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font" Target="fonts/font2.fntdata"/><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6.fntdata"/><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font" Target="fonts/font5.fntdata"/><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font" Target="fonts/font1.fntdata"/><Relationship Id="rId31"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4.fntdata"/><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L="914400" marR="0" lvl="1"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2pPr>
            <a:lvl3pPr marL="1371600" marR="0" lvl="2"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3pPr>
            <a:lvl4pPr marL="1828800" marR="0" lvl="3"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4pPr>
            <a:lvl5pPr marL="2286000" marR="0" lvl="4"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5pPr>
            <a:lvl6pPr marL="2743200" marR="0" lvl="5"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6pPr>
            <a:lvl7pPr marL="3200400" marR="0" lvl="6"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7pPr>
            <a:lvl8pPr marL="3657600" marR="0" lvl="7"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8pPr>
            <a:lvl9pPr marL="4114800" marR="0" lvl="8"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s-MX" sz="1200" b="0" i="0" u="none" strike="noStrike" cap="none">
                <a:solidFill>
                  <a:schemeClr val="dk1"/>
                </a:solidFill>
                <a:latin typeface="Arial"/>
                <a:ea typeface="Arial"/>
                <a:cs typeface="Arial"/>
                <a:sym typeface="Arial"/>
              </a:rPr>
              <a:t>‹Nº›</a:t>
            </a:fld>
            <a:endParaRPr sz="1200" b="0" i="0" u="none" strike="noStrike" cap="none">
              <a:solidFill>
                <a:schemeClr val="dk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6" name="Google Shape;8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17" name="Google Shape;117;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319345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7" name="Google Shape;117;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000311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1" name="Google Shape;101;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898826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p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9" name="Google Shape;409;p4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0" name="Google Shape;410;p4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MX"/>
              <a:t>13</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0" name="Google Shape;90;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5" name="Google Shape;95;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1" name="Google Shape;101;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9" name="Google Shape;109;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6" name="Google Shape;126;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6" name="Google Shape;126;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714500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7" name="Google Shape;117;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17" name="Google Shape;117;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849922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Diapositiva de título" type="title">
  <p:cSld name="TITLE">
    <p:spTree>
      <p:nvGrpSpPr>
        <p:cNvPr id="1" name="Shape 15"/>
        <p:cNvGrpSpPr/>
        <p:nvPr/>
      </p:nvGrpSpPr>
      <p:grpSpPr>
        <a:xfrm>
          <a:off x="0" y="0"/>
          <a:ext cx="0" cy="0"/>
          <a:chOff x="0" y="0"/>
          <a:chExt cx="0" cy="0"/>
        </a:xfrm>
      </p:grpSpPr>
      <p:sp>
        <p:nvSpPr>
          <p:cNvPr id="16" name="Google Shape;16;p2"/>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Play"/>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2"/>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8" name="Google Shape;18;p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ítulo y texto vertical" type="vertTx">
  <p:cSld name="VERTICAL_TEXT">
    <p:spTree>
      <p:nvGrpSpPr>
        <p:cNvPr id="1" name="Shape 72"/>
        <p:cNvGrpSpPr/>
        <p:nvPr/>
      </p:nvGrpSpPr>
      <p:grpSpPr>
        <a:xfrm>
          <a:off x="0" y="0"/>
          <a:ext cx="0" cy="0"/>
          <a:chOff x="0" y="0"/>
          <a:chExt cx="0" cy="0"/>
        </a:xfrm>
      </p:grpSpPr>
      <p:sp>
        <p:nvSpPr>
          <p:cNvPr id="73" name="Google Shape;73;p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1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ítulo vertical y texto" type="vertTitleAndTx">
  <p:cSld name="VERTICAL_TITLE_AND_VERTICAL_TEXT">
    <p:spTree>
      <p:nvGrpSpPr>
        <p:cNvPr id="1" name="Shape 78"/>
        <p:cNvGrpSpPr/>
        <p:nvPr/>
      </p:nvGrpSpPr>
      <p:grpSpPr>
        <a:xfrm>
          <a:off x="0" y="0"/>
          <a:ext cx="0" cy="0"/>
          <a:chOff x="0" y="0"/>
          <a:chExt cx="0" cy="0"/>
        </a:xfrm>
      </p:grpSpPr>
      <p:sp>
        <p:nvSpPr>
          <p:cNvPr id="79" name="Google Shape;79;p1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1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 name="Google Shape;81;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ítulo y objetos" type="obj">
  <p:cSld name="OBJECT">
    <p:spTree>
      <p:nvGrpSpPr>
        <p:cNvPr id="1" name="Shape 21"/>
        <p:cNvGrpSpPr/>
        <p:nvPr/>
      </p:nvGrpSpPr>
      <p:grpSpPr>
        <a:xfrm>
          <a:off x="0" y="0"/>
          <a:ext cx="0" cy="0"/>
          <a:chOff x="0" y="0"/>
          <a:chExt cx="0" cy="0"/>
        </a:xfrm>
      </p:grpSpPr>
      <p:sp>
        <p:nvSpPr>
          <p:cNvPr id="22" name="Google Shape;22;p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 name="Google Shape;24;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Encabezado de sección" type="secHead">
  <p:cSld name="SECTION_HEADER">
    <p:spTree>
      <p:nvGrpSpPr>
        <p:cNvPr id="1" name="Shape 27"/>
        <p:cNvGrpSpPr/>
        <p:nvPr/>
      </p:nvGrpSpPr>
      <p:grpSpPr>
        <a:xfrm>
          <a:off x="0" y="0"/>
          <a:ext cx="0" cy="0"/>
          <a:chOff x="0" y="0"/>
          <a:chExt cx="0" cy="0"/>
        </a:xfrm>
      </p:grpSpPr>
      <p:sp>
        <p:nvSpPr>
          <p:cNvPr id="28" name="Google Shape;28;p4"/>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Play"/>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4"/>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757575"/>
              </a:buClr>
              <a:buSzPts val="2400"/>
              <a:buNone/>
              <a:defRPr sz="2400">
                <a:solidFill>
                  <a:srgbClr val="757575"/>
                </a:solidFill>
              </a:defRPr>
            </a:lvl1pPr>
            <a:lvl2pPr marL="914400" lvl="1" indent="-228600" algn="l">
              <a:lnSpc>
                <a:spcPct val="90000"/>
              </a:lnSpc>
              <a:spcBef>
                <a:spcPts val="500"/>
              </a:spcBef>
              <a:spcAft>
                <a:spcPts val="0"/>
              </a:spcAft>
              <a:buClr>
                <a:srgbClr val="757575"/>
              </a:buClr>
              <a:buSzPts val="2000"/>
              <a:buNone/>
              <a:defRPr sz="2000">
                <a:solidFill>
                  <a:srgbClr val="757575"/>
                </a:solidFill>
              </a:defRPr>
            </a:lvl2pPr>
            <a:lvl3pPr marL="1371600" lvl="2" indent="-228600" algn="l">
              <a:lnSpc>
                <a:spcPct val="90000"/>
              </a:lnSpc>
              <a:spcBef>
                <a:spcPts val="500"/>
              </a:spcBef>
              <a:spcAft>
                <a:spcPts val="0"/>
              </a:spcAft>
              <a:buClr>
                <a:srgbClr val="757575"/>
              </a:buClr>
              <a:buSzPts val="1800"/>
              <a:buNone/>
              <a:defRPr sz="1800">
                <a:solidFill>
                  <a:srgbClr val="757575"/>
                </a:solidFill>
              </a:defRPr>
            </a:lvl3pPr>
            <a:lvl4pPr marL="1828800" lvl="3" indent="-228600" algn="l">
              <a:lnSpc>
                <a:spcPct val="90000"/>
              </a:lnSpc>
              <a:spcBef>
                <a:spcPts val="500"/>
              </a:spcBef>
              <a:spcAft>
                <a:spcPts val="0"/>
              </a:spcAft>
              <a:buClr>
                <a:srgbClr val="757575"/>
              </a:buClr>
              <a:buSzPts val="1600"/>
              <a:buNone/>
              <a:defRPr sz="1600">
                <a:solidFill>
                  <a:srgbClr val="757575"/>
                </a:solidFill>
              </a:defRPr>
            </a:lvl4pPr>
            <a:lvl5pPr marL="2286000" lvl="4" indent="-228600" algn="l">
              <a:lnSpc>
                <a:spcPct val="90000"/>
              </a:lnSpc>
              <a:spcBef>
                <a:spcPts val="500"/>
              </a:spcBef>
              <a:spcAft>
                <a:spcPts val="0"/>
              </a:spcAft>
              <a:buClr>
                <a:srgbClr val="757575"/>
              </a:buClr>
              <a:buSzPts val="1600"/>
              <a:buNone/>
              <a:defRPr sz="1600">
                <a:solidFill>
                  <a:srgbClr val="757575"/>
                </a:solidFill>
              </a:defRPr>
            </a:lvl5pPr>
            <a:lvl6pPr marL="2743200" lvl="5" indent="-228600" algn="l">
              <a:lnSpc>
                <a:spcPct val="90000"/>
              </a:lnSpc>
              <a:spcBef>
                <a:spcPts val="500"/>
              </a:spcBef>
              <a:spcAft>
                <a:spcPts val="0"/>
              </a:spcAft>
              <a:buClr>
                <a:srgbClr val="757575"/>
              </a:buClr>
              <a:buSzPts val="1600"/>
              <a:buNone/>
              <a:defRPr sz="1600">
                <a:solidFill>
                  <a:srgbClr val="757575"/>
                </a:solidFill>
              </a:defRPr>
            </a:lvl6pPr>
            <a:lvl7pPr marL="3200400" lvl="6" indent="-228600" algn="l">
              <a:lnSpc>
                <a:spcPct val="90000"/>
              </a:lnSpc>
              <a:spcBef>
                <a:spcPts val="500"/>
              </a:spcBef>
              <a:spcAft>
                <a:spcPts val="0"/>
              </a:spcAft>
              <a:buClr>
                <a:srgbClr val="757575"/>
              </a:buClr>
              <a:buSzPts val="1600"/>
              <a:buNone/>
              <a:defRPr sz="1600">
                <a:solidFill>
                  <a:srgbClr val="757575"/>
                </a:solidFill>
              </a:defRPr>
            </a:lvl7pPr>
            <a:lvl8pPr marL="3657600" lvl="7" indent="-228600" algn="l">
              <a:lnSpc>
                <a:spcPct val="90000"/>
              </a:lnSpc>
              <a:spcBef>
                <a:spcPts val="500"/>
              </a:spcBef>
              <a:spcAft>
                <a:spcPts val="0"/>
              </a:spcAft>
              <a:buClr>
                <a:srgbClr val="757575"/>
              </a:buClr>
              <a:buSzPts val="1600"/>
              <a:buNone/>
              <a:defRPr sz="1600">
                <a:solidFill>
                  <a:srgbClr val="757575"/>
                </a:solidFill>
              </a:defRPr>
            </a:lvl8pPr>
            <a:lvl9pPr marL="4114800" lvl="8" indent="-228600" algn="l">
              <a:lnSpc>
                <a:spcPct val="90000"/>
              </a:lnSpc>
              <a:spcBef>
                <a:spcPts val="500"/>
              </a:spcBef>
              <a:spcAft>
                <a:spcPts val="0"/>
              </a:spcAft>
              <a:buClr>
                <a:srgbClr val="757575"/>
              </a:buClr>
              <a:buSzPts val="1600"/>
              <a:buNone/>
              <a:defRPr sz="1600">
                <a:solidFill>
                  <a:srgbClr val="757575"/>
                </a:solidFill>
              </a:defRPr>
            </a:lvl9pPr>
          </a:lstStyle>
          <a:p>
            <a:endParaRPr/>
          </a:p>
        </p:txBody>
      </p:sp>
      <p:sp>
        <p:nvSpPr>
          <p:cNvPr id="30" name="Google Shape;30;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Dos objetos" type="twoObj">
  <p:cSld name="TWO_OBJECTS">
    <p:spTree>
      <p:nvGrpSpPr>
        <p:cNvPr id="1" name="Shape 33"/>
        <p:cNvGrpSpPr/>
        <p:nvPr/>
      </p:nvGrpSpPr>
      <p:grpSpPr>
        <a:xfrm>
          <a:off x="0" y="0"/>
          <a:ext cx="0" cy="0"/>
          <a:chOff x="0" y="0"/>
          <a:chExt cx="0" cy="0"/>
        </a:xfrm>
      </p:grpSpPr>
      <p:sp>
        <p:nvSpPr>
          <p:cNvPr id="34" name="Google Shape;34;p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5"/>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 name="Google Shape;36;p5"/>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 name="Google Shape;37;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ación" type="twoTxTwoObj">
  <p:cSld name="TWO_OBJECTS_WITH_TEXT">
    <p:spTree>
      <p:nvGrpSpPr>
        <p:cNvPr id="1" name="Shape 40"/>
        <p:cNvGrpSpPr/>
        <p:nvPr/>
      </p:nvGrpSpPr>
      <p:grpSpPr>
        <a:xfrm>
          <a:off x="0" y="0"/>
          <a:ext cx="0" cy="0"/>
          <a:chOff x="0" y="0"/>
          <a:chExt cx="0" cy="0"/>
        </a:xfrm>
      </p:grpSpPr>
      <p:sp>
        <p:nvSpPr>
          <p:cNvPr id="41" name="Google Shape;41;p6"/>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6"/>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3" name="Google Shape;43;p6"/>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 name="Google Shape;44;p6"/>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5" name="Google Shape;45;p6"/>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6" name="Google Shape;46;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olo el título" type="titleOnly">
  <p:cSld name="TITLE_ONLY">
    <p:spTree>
      <p:nvGrpSpPr>
        <p:cNvPr id="1" name="Shape 49"/>
        <p:cNvGrpSpPr/>
        <p:nvPr/>
      </p:nvGrpSpPr>
      <p:grpSpPr>
        <a:xfrm>
          <a:off x="0" y="0"/>
          <a:ext cx="0" cy="0"/>
          <a:chOff x="0" y="0"/>
          <a:chExt cx="0" cy="0"/>
        </a:xfrm>
      </p:grpSpPr>
      <p:sp>
        <p:nvSpPr>
          <p:cNvPr id="50" name="Google Shape;50;p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En blanco" type="blank">
  <p:cSld name="BLANK">
    <p:spTree>
      <p:nvGrpSpPr>
        <p:cNvPr id="1" name="Shape 54"/>
        <p:cNvGrpSpPr/>
        <p:nvPr/>
      </p:nvGrpSpPr>
      <p:grpSpPr>
        <a:xfrm>
          <a:off x="0" y="0"/>
          <a:ext cx="0" cy="0"/>
          <a:chOff x="0" y="0"/>
          <a:chExt cx="0" cy="0"/>
        </a:xfrm>
      </p:grpSpPr>
      <p:sp>
        <p:nvSpPr>
          <p:cNvPr id="55" name="Google Shape;55;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ido con título" type="objTx">
  <p:cSld name="OBJECT_WITH_CAPTION_TEXT">
    <p:spTree>
      <p:nvGrpSpPr>
        <p:cNvPr id="1" name="Shape 58"/>
        <p:cNvGrpSpPr/>
        <p:nvPr/>
      </p:nvGrpSpPr>
      <p:grpSpPr>
        <a:xfrm>
          <a:off x="0" y="0"/>
          <a:ext cx="0" cy="0"/>
          <a:chOff x="0" y="0"/>
          <a:chExt cx="0" cy="0"/>
        </a:xfrm>
      </p:grpSpPr>
      <p:sp>
        <p:nvSpPr>
          <p:cNvPr id="59" name="Google Shape;59;p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Play"/>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1" name="Google Shape;61;p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2" name="Google Shape;62;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Imagen con título" type="picTx">
  <p:cSld name="PICTURE_WITH_CAPTION_TEXT">
    <p:spTree>
      <p:nvGrpSpPr>
        <p:cNvPr id="1" name="Shape 65"/>
        <p:cNvGrpSpPr/>
        <p:nvPr/>
      </p:nvGrpSpPr>
      <p:grpSpPr>
        <a:xfrm>
          <a:off x="0" y="0"/>
          <a:ext cx="0" cy="0"/>
          <a:chOff x="0" y="0"/>
          <a:chExt cx="0" cy="0"/>
        </a:xfrm>
      </p:grpSpPr>
      <p:sp>
        <p:nvSpPr>
          <p:cNvPr id="66" name="Google Shape;66;p1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Play"/>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10"/>
          <p:cNvSpPr>
            <a:spLocks noGrp="1"/>
          </p:cNvSpPr>
          <p:nvPr>
            <p:ph type="pic" idx="2"/>
          </p:nvPr>
        </p:nvSpPr>
        <p:spPr>
          <a:xfrm>
            <a:off x="5183188" y="987425"/>
            <a:ext cx="6172200" cy="4873625"/>
          </a:xfrm>
          <a:prstGeom prst="rect">
            <a:avLst/>
          </a:prstGeom>
          <a:noFill/>
          <a:ln>
            <a:noFill/>
          </a:ln>
        </p:spPr>
      </p:sp>
      <p:sp>
        <p:nvSpPr>
          <p:cNvPr id="68" name="Google Shape;68;p1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9" name="Google Shape;69;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Play"/>
              <a:buNone/>
              <a:defRPr sz="4400" b="0" i="0" u="none" strike="noStrike" cap="none">
                <a:solidFill>
                  <a:schemeClr val="dk1"/>
                </a:solidFill>
                <a:latin typeface="Play"/>
                <a:ea typeface="Play"/>
                <a:cs typeface="Play"/>
                <a:sym typeface="Play"/>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2" name="Google Shape;12;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757575"/>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3" name="Google Shape;13;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757575"/>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4" name="Google Shape;14;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757575"/>
                </a:solidFill>
                <a:latin typeface="Arial"/>
                <a:ea typeface="Arial"/>
                <a:cs typeface="Arial"/>
                <a:sym typeface="Arial"/>
              </a:defRPr>
            </a:lvl1pPr>
            <a:lvl2pPr marL="0" marR="0" lvl="1" indent="0" algn="r" rtl="0">
              <a:spcBef>
                <a:spcPts val="0"/>
              </a:spcBef>
              <a:buNone/>
              <a:defRPr sz="1200" b="0" i="0" u="none" strike="noStrike" cap="none">
                <a:solidFill>
                  <a:srgbClr val="757575"/>
                </a:solidFill>
                <a:latin typeface="Arial"/>
                <a:ea typeface="Arial"/>
                <a:cs typeface="Arial"/>
                <a:sym typeface="Arial"/>
              </a:defRPr>
            </a:lvl2pPr>
            <a:lvl3pPr marL="0" marR="0" lvl="2" indent="0" algn="r" rtl="0">
              <a:spcBef>
                <a:spcPts val="0"/>
              </a:spcBef>
              <a:buNone/>
              <a:defRPr sz="1200" b="0" i="0" u="none" strike="noStrike" cap="none">
                <a:solidFill>
                  <a:srgbClr val="757575"/>
                </a:solidFill>
                <a:latin typeface="Arial"/>
                <a:ea typeface="Arial"/>
                <a:cs typeface="Arial"/>
                <a:sym typeface="Arial"/>
              </a:defRPr>
            </a:lvl3pPr>
            <a:lvl4pPr marL="0" marR="0" lvl="3" indent="0" algn="r" rtl="0">
              <a:spcBef>
                <a:spcPts val="0"/>
              </a:spcBef>
              <a:buNone/>
              <a:defRPr sz="1200" b="0" i="0" u="none" strike="noStrike" cap="none">
                <a:solidFill>
                  <a:srgbClr val="757575"/>
                </a:solidFill>
                <a:latin typeface="Arial"/>
                <a:ea typeface="Arial"/>
                <a:cs typeface="Arial"/>
                <a:sym typeface="Arial"/>
              </a:defRPr>
            </a:lvl4pPr>
            <a:lvl5pPr marL="0" marR="0" lvl="4" indent="0" algn="r" rtl="0">
              <a:spcBef>
                <a:spcPts val="0"/>
              </a:spcBef>
              <a:buNone/>
              <a:defRPr sz="1200" b="0" i="0" u="none" strike="noStrike" cap="none">
                <a:solidFill>
                  <a:srgbClr val="757575"/>
                </a:solidFill>
                <a:latin typeface="Arial"/>
                <a:ea typeface="Arial"/>
                <a:cs typeface="Arial"/>
                <a:sym typeface="Arial"/>
              </a:defRPr>
            </a:lvl5pPr>
            <a:lvl6pPr marL="0" marR="0" lvl="5" indent="0" algn="r" rtl="0">
              <a:spcBef>
                <a:spcPts val="0"/>
              </a:spcBef>
              <a:buNone/>
              <a:defRPr sz="1200" b="0" i="0" u="none" strike="noStrike" cap="none">
                <a:solidFill>
                  <a:srgbClr val="757575"/>
                </a:solidFill>
                <a:latin typeface="Arial"/>
                <a:ea typeface="Arial"/>
                <a:cs typeface="Arial"/>
                <a:sym typeface="Arial"/>
              </a:defRPr>
            </a:lvl6pPr>
            <a:lvl7pPr marL="0" marR="0" lvl="6" indent="0" algn="r" rtl="0">
              <a:spcBef>
                <a:spcPts val="0"/>
              </a:spcBef>
              <a:buNone/>
              <a:defRPr sz="1200" b="0" i="0" u="none" strike="noStrike" cap="none">
                <a:solidFill>
                  <a:srgbClr val="757575"/>
                </a:solidFill>
                <a:latin typeface="Arial"/>
                <a:ea typeface="Arial"/>
                <a:cs typeface="Arial"/>
                <a:sym typeface="Arial"/>
              </a:defRPr>
            </a:lvl7pPr>
            <a:lvl8pPr marL="0" marR="0" lvl="7" indent="0" algn="r" rtl="0">
              <a:spcBef>
                <a:spcPts val="0"/>
              </a:spcBef>
              <a:buNone/>
              <a:defRPr sz="1200" b="0" i="0" u="none" strike="noStrike" cap="none">
                <a:solidFill>
                  <a:srgbClr val="757575"/>
                </a:solidFill>
                <a:latin typeface="Arial"/>
                <a:ea typeface="Arial"/>
                <a:cs typeface="Arial"/>
                <a:sym typeface="Arial"/>
              </a:defRPr>
            </a:lvl8pPr>
            <a:lvl9pPr marL="0" marR="0" lvl="8" indent="0" algn="r" rtl="0">
              <a:spcBef>
                <a:spcPts val="0"/>
              </a:spcBef>
              <a:buNone/>
              <a:defRPr sz="1200" b="0" i="0" u="none" strike="noStrike" cap="none">
                <a:solidFill>
                  <a:srgbClr val="757575"/>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MX"/>
              <a:t>‹Nº›</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0.jp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4.jpeg"/><Relationship Id="rId5" Type="http://schemas.openxmlformats.org/officeDocument/2006/relationships/image" Target="../media/image23.png"/><Relationship Id="rId4" Type="http://schemas.openxmlformats.org/officeDocument/2006/relationships/image" Target="../media/image22.jpeg"/></Relationships>
</file>

<file path=ppt/slides/_rels/slide12.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6.jpeg"/><Relationship Id="rId4" Type="http://schemas.openxmlformats.org/officeDocument/2006/relationships/image" Target="../media/image5.jpeg"/></Relationships>
</file>

<file path=ppt/slides/_rels/slide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0.jpeg"/><Relationship Id="rId5" Type="http://schemas.openxmlformats.org/officeDocument/2006/relationships/image" Target="../media/image9.jpeg"/><Relationship Id="rId4" Type="http://schemas.openxmlformats.org/officeDocument/2006/relationships/image" Target="../media/image8.jpeg"/></Relationships>
</file>

<file path=ppt/slides/_rels/slide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7.jpeg"/><Relationship Id="rId4" Type="http://schemas.openxmlformats.org/officeDocument/2006/relationships/image" Target="../media/image16.jpg"/></Relationships>
</file>

<file path=ppt/slides/_rels/slide9.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7"/>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8"/>
        <p:cNvGrpSpPr/>
        <p:nvPr/>
      </p:nvGrpSpPr>
      <p:grpSpPr>
        <a:xfrm>
          <a:off x="0" y="0"/>
          <a:ext cx="0" cy="0"/>
          <a:chOff x="0" y="0"/>
          <a:chExt cx="0" cy="0"/>
        </a:xfrm>
      </p:grpSpPr>
      <p:sp>
        <p:nvSpPr>
          <p:cNvPr id="119" name="Google Shape;119;p18"/>
          <p:cNvSpPr txBox="1">
            <a:spLocks noGrp="1"/>
          </p:cNvSpPr>
          <p:nvPr>
            <p:ph type="title"/>
          </p:nvPr>
        </p:nvSpPr>
        <p:spPr>
          <a:xfrm>
            <a:off x="838199" y="303341"/>
            <a:ext cx="10105103" cy="1325563"/>
          </a:xfrm>
          <a:prstGeom prst="rect">
            <a:avLst/>
          </a:prstGeom>
          <a:noFill/>
          <a:ln>
            <a:noFill/>
          </a:ln>
        </p:spPr>
        <p:txBody>
          <a:bodyPr spcFirstLastPara="1" wrap="square" lIns="91425" tIns="45700" rIns="91425" bIns="45700" anchor="ctr" anchorCtr="0">
            <a:normAutofit/>
          </a:bodyPr>
          <a:lstStyle/>
          <a:p>
            <a:pPr>
              <a:buClr>
                <a:srgbClr val="143393"/>
              </a:buClr>
              <a:buSzPts val="3600"/>
            </a:pPr>
            <a:r>
              <a:rPr lang="es-CO" sz="3600" b="1" kern="100" dirty="0">
                <a:effectLst/>
                <a:latin typeface="Aptos Display" panose="020B0004020202020204" pitchFamily="34" charset="0"/>
                <a:ea typeface="Times New Roman" panose="02020603050405020304" pitchFamily="18" charset="0"/>
                <a:cs typeface="Times New Roman" panose="02020603050405020304" pitchFamily="18" charset="0"/>
              </a:rPr>
              <a:t>Conexión hardware con servidor</a:t>
            </a:r>
            <a:br>
              <a:rPr lang="es-CO" sz="3600" b="1" kern="100" dirty="0">
                <a:effectLst/>
                <a:latin typeface="Aptos Display" panose="020B0004020202020204" pitchFamily="34" charset="0"/>
                <a:ea typeface="Times New Roman" panose="02020603050405020304" pitchFamily="18" charset="0"/>
                <a:cs typeface="Times New Roman" panose="02020603050405020304" pitchFamily="18" charset="0"/>
              </a:rPr>
            </a:br>
            <a:endParaRPr lang="es-CO" sz="3600" b="1" dirty="0">
              <a:solidFill>
                <a:srgbClr val="143393"/>
              </a:solidFill>
              <a:latin typeface="Libre Franklin"/>
              <a:ea typeface="Libre Franklin"/>
              <a:cs typeface="Libre Franklin"/>
              <a:sym typeface="Libre Franklin"/>
            </a:endParaRPr>
          </a:p>
        </p:txBody>
      </p:sp>
      <p:sp>
        <p:nvSpPr>
          <p:cNvPr id="120" name="Google Shape;120;p18"/>
          <p:cNvSpPr txBox="1">
            <a:spLocks noGrp="1"/>
          </p:cNvSpPr>
          <p:nvPr>
            <p:ph type="body" idx="1"/>
          </p:nvPr>
        </p:nvSpPr>
        <p:spPr>
          <a:xfrm>
            <a:off x="764553" y="1042678"/>
            <a:ext cx="5873497" cy="3449288"/>
          </a:xfrm>
          <a:prstGeom prst="rect">
            <a:avLst/>
          </a:prstGeom>
          <a:noFill/>
          <a:ln>
            <a:noFill/>
          </a:ln>
        </p:spPr>
        <p:txBody>
          <a:bodyPr spcFirstLastPara="1" wrap="square" lIns="91425" tIns="45700" rIns="91425" bIns="45700" anchor="t" anchorCtr="0">
            <a:normAutofit/>
          </a:bodyPr>
          <a:lstStyle/>
          <a:p>
            <a:pPr marL="514350" indent="-336550" algn="just">
              <a:buSzPts val="2800"/>
              <a:buNone/>
            </a:pPr>
            <a:r>
              <a:rPr lang="es-CO" sz="1800" b="1" i="1" kern="100" dirty="0">
                <a:effectLst/>
                <a:latin typeface="Aptos" panose="020B0004020202020204" pitchFamily="34" charset="0"/>
                <a:ea typeface="Aptos" panose="020B0004020202020204" pitchFamily="34" charset="0"/>
                <a:cs typeface="Times New Roman" panose="02020603050405020304" pitchFamily="18" charset="0"/>
              </a:rPr>
              <a:t>Servidor de prueba para la autenticación de datos</a:t>
            </a:r>
          </a:p>
          <a:p>
            <a:pPr marL="514350" indent="-336550" algn="just">
              <a:buSzPts val="2800"/>
              <a:buNone/>
            </a:pPr>
            <a:r>
              <a:rPr lang="es-CO" sz="1800" i="1" kern="100" dirty="0">
                <a:latin typeface="Aptos" panose="020B0004020202020204" pitchFamily="34" charset="0"/>
                <a:ea typeface="Aptos" panose="020B0004020202020204" pitchFamily="34" charset="0"/>
                <a:cs typeface="Times New Roman" panose="02020603050405020304" pitchFamily="18" charset="0"/>
              </a:rPr>
              <a:t>Resultados Obtenidos</a:t>
            </a:r>
          </a:p>
          <a:p>
            <a:pPr marL="514350" indent="-336550" algn="just">
              <a:buSzPts val="2800"/>
              <a:buNone/>
            </a:pPr>
            <a:endParaRPr lang="es-CO" sz="1800" i="1" kern="100" dirty="0">
              <a:effectLst/>
              <a:latin typeface="Aptos" panose="020B0004020202020204" pitchFamily="34" charset="0"/>
              <a:ea typeface="Aptos" panose="020B0004020202020204" pitchFamily="34" charset="0"/>
              <a:cs typeface="Times New Roman" panose="02020603050405020304" pitchFamily="18" charset="0"/>
            </a:endParaRPr>
          </a:p>
        </p:txBody>
      </p:sp>
      <p:pic>
        <p:nvPicPr>
          <p:cNvPr id="3" name="Imagen 2" descr="Captura de pantalla de un celular&#10;&#10;Descripción generada automáticamente">
            <a:extLst>
              <a:ext uri="{FF2B5EF4-FFF2-40B4-BE49-F238E27FC236}">
                <a16:creationId xmlns:a16="http://schemas.microsoft.com/office/drawing/2014/main" id="{8163133E-D24C-C84A-6C64-AE582BFDD385}"/>
              </a:ext>
            </a:extLst>
          </p:cNvPr>
          <p:cNvPicPr>
            <a:picLocks noChangeAspect="1"/>
          </p:cNvPicPr>
          <p:nvPr/>
        </p:nvPicPr>
        <p:blipFill>
          <a:blip r:embed="rId4"/>
          <a:stretch>
            <a:fillRect/>
          </a:stretch>
        </p:blipFill>
        <p:spPr>
          <a:xfrm>
            <a:off x="1008789" y="2167212"/>
            <a:ext cx="4626610" cy="3759200"/>
          </a:xfrm>
          <a:prstGeom prst="rect">
            <a:avLst/>
          </a:prstGeom>
        </p:spPr>
      </p:pic>
      <p:pic>
        <p:nvPicPr>
          <p:cNvPr id="4" name="Imagen 3">
            <a:extLst>
              <a:ext uri="{FF2B5EF4-FFF2-40B4-BE49-F238E27FC236}">
                <a16:creationId xmlns:a16="http://schemas.microsoft.com/office/drawing/2014/main" id="{4639CA68-316A-EE6B-C142-9FECC9E3DDA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30361" y="1440137"/>
            <a:ext cx="3752850" cy="4486275"/>
          </a:xfrm>
          <a:prstGeom prst="rect">
            <a:avLst/>
          </a:prstGeom>
        </p:spPr>
        <p:style>
          <a:lnRef idx="2">
            <a:schemeClr val="accent1"/>
          </a:lnRef>
          <a:fillRef idx="1">
            <a:schemeClr val="lt1"/>
          </a:fillRef>
          <a:effectRef idx="0">
            <a:schemeClr val="accent1"/>
          </a:effectRef>
          <a:fontRef idx="minor">
            <a:schemeClr val="dk1"/>
          </a:fontRef>
        </p:style>
      </p:pic>
      <p:sp>
        <p:nvSpPr>
          <p:cNvPr id="5" name="CuadroTexto 4">
            <a:extLst>
              <a:ext uri="{FF2B5EF4-FFF2-40B4-BE49-F238E27FC236}">
                <a16:creationId xmlns:a16="http://schemas.microsoft.com/office/drawing/2014/main" id="{02ED50E6-0CB4-47F3-B86C-99EAF60D27FE}"/>
              </a:ext>
            </a:extLst>
          </p:cNvPr>
          <p:cNvSpPr txBox="1"/>
          <p:nvPr/>
        </p:nvSpPr>
        <p:spPr>
          <a:xfrm>
            <a:off x="9927167" y="1440137"/>
            <a:ext cx="1256044" cy="954107"/>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s-CO" dirty="0"/>
              <a:t>Diagrama de Flujo del código del servidor</a:t>
            </a:r>
            <a:endParaRPr lang="es-ES" dirty="0"/>
          </a:p>
        </p:txBody>
      </p:sp>
    </p:spTree>
    <p:extLst>
      <p:ext uri="{BB962C8B-B14F-4D97-AF65-F5344CB8AC3E}">
        <p14:creationId xmlns:p14="http://schemas.microsoft.com/office/powerpoint/2010/main" val="20508794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8"/>
        <p:cNvGrpSpPr/>
        <p:nvPr/>
      </p:nvGrpSpPr>
      <p:grpSpPr>
        <a:xfrm>
          <a:off x="0" y="0"/>
          <a:ext cx="0" cy="0"/>
          <a:chOff x="0" y="0"/>
          <a:chExt cx="0" cy="0"/>
        </a:xfrm>
      </p:grpSpPr>
      <p:sp>
        <p:nvSpPr>
          <p:cNvPr id="119" name="Google Shape;119;p18"/>
          <p:cNvSpPr txBox="1">
            <a:spLocks noGrp="1"/>
          </p:cNvSpPr>
          <p:nvPr>
            <p:ph type="title"/>
          </p:nvPr>
        </p:nvSpPr>
        <p:spPr>
          <a:xfrm>
            <a:off x="838199" y="303341"/>
            <a:ext cx="10105103" cy="1325563"/>
          </a:xfrm>
          <a:prstGeom prst="rect">
            <a:avLst/>
          </a:prstGeom>
          <a:noFill/>
          <a:ln>
            <a:noFill/>
          </a:ln>
        </p:spPr>
        <p:txBody>
          <a:bodyPr spcFirstLastPara="1" wrap="square" lIns="91425" tIns="45700" rIns="91425" bIns="45700" anchor="ctr" anchorCtr="0">
            <a:normAutofit/>
          </a:bodyPr>
          <a:lstStyle/>
          <a:p>
            <a:pPr>
              <a:buClr>
                <a:srgbClr val="143393"/>
              </a:buClr>
              <a:buSzPts val="3600"/>
            </a:pPr>
            <a:r>
              <a:rPr lang="es-CO" sz="3600" b="1" kern="100">
                <a:effectLst/>
                <a:latin typeface="Aptos Display" panose="020B0004020202020204" pitchFamily="34" charset="0"/>
                <a:ea typeface="Times New Roman" panose="02020603050405020304" pitchFamily="18" charset="0"/>
                <a:cs typeface="Times New Roman" panose="02020603050405020304" pitchFamily="18" charset="0"/>
              </a:rPr>
              <a:t>Configuración base de datos</a:t>
            </a:r>
            <a:br>
              <a:rPr lang="es-CO" sz="3600" b="1" kern="100">
                <a:effectLst/>
                <a:latin typeface="Aptos Display" panose="020B0004020202020204" pitchFamily="34" charset="0"/>
                <a:ea typeface="Times New Roman" panose="02020603050405020304" pitchFamily="18" charset="0"/>
                <a:cs typeface="Times New Roman" panose="02020603050405020304" pitchFamily="18" charset="0"/>
              </a:rPr>
            </a:br>
            <a:endParaRPr lang="es-CO" sz="3600" b="1">
              <a:solidFill>
                <a:srgbClr val="143393"/>
              </a:solidFill>
              <a:latin typeface="Libre Franklin"/>
              <a:ea typeface="Libre Franklin"/>
              <a:cs typeface="Libre Franklin"/>
              <a:sym typeface="Libre Franklin"/>
            </a:endParaRPr>
          </a:p>
        </p:txBody>
      </p:sp>
      <p:sp>
        <p:nvSpPr>
          <p:cNvPr id="120" name="Google Shape;120;p18"/>
          <p:cNvSpPr txBox="1">
            <a:spLocks noGrp="1"/>
          </p:cNvSpPr>
          <p:nvPr>
            <p:ph type="body" idx="1"/>
          </p:nvPr>
        </p:nvSpPr>
        <p:spPr>
          <a:xfrm>
            <a:off x="323537" y="1216566"/>
            <a:ext cx="5772463" cy="995998"/>
          </a:xfrm>
          <a:prstGeom prst="rect">
            <a:avLst/>
          </a:prstGeom>
          <a:noFill/>
          <a:ln>
            <a:noFill/>
          </a:ln>
        </p:spPr>
        <p:txBody>
          <a:bodyPr spcFirstLastPara="1" wrap="square" lIns="91425" tIns="45700" rIns="91425" bIns="45700" anchor="t" anchorCtr="0">
            <a:normAutofit fontScale="85000" lnSpcReduction="10000"/>
          </a:bodyPr>
          <a:lstStyle/>
          <a:p>
            <a:pPr marL="514350" indent="-336550" algn="just">
              <a:lnSpc>
                <a:spcPct val="160000"/>
              </a:lnSpc>
              <a:buSzPts val="2800"/>
              <a:buNone/>
            </a:pPr>
            <a:r>
              <a:rPr lang="es-ES" sz="1800"/>
              <a:t>     </a:t>
            </a:r>
            <a:r>
              <a:rPr lang="es-ES" sz="2000"/>
              <a:t>Establecer una base de datos robusta en MongoDB para almacenar datos biométricos y de usuarios.</a:t>
            </a:r>
            <a:endParaRPr lang="es-ES" sz="2000" i="1" kern="100">
              <a:latin typeface="Aptos" panose="020B0004020202020204" pitchFamily="34" charset="0"/>
              <a:ea typeface="Aptos" panose="020B0004020202020204" pitchFamily="34" charset="0"/>
              <a:cs typeface="Times New Roman" panose="02020603050405020304" pitchFamily="18" charset="0"/>
            </a:endParaRPr>
          </a:p>
        </p:txBody>
      </p:sp>
      <p:pic>
        <p:nvPicPr>
          <p:cNvPr id="2" name="Imagen 1" descr="Diagrama&#10;&#10;Descripción generada automáticamente">
            <a:extLst>
              <a:ext uri="{FF2B5EF4-FFF2-40B4-BE49-F238E27FC236}">
                <a16:creationId xmlns:a16="http://schemas.microsoft.com/office/drawing/2014/main" id="{B5C46CA8-6534-966F-3D56-0695B56809B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5881" y="2882426"/>
            <a:ext cx="5090119" cy="2629639"/>
          </a:xfrm>
          <a:prstGeom prst="rect">
            <a:avLst/>
          </a:prstGeom>
        </p:spPr>
      </p:pic>
      <p:pic>
        <p:nvPicPr>
          <p:cNvPr id="4" name="Imagen 3">
            <a:extLst>
              <a:ext uri="{FF2B5EF4-FFF2-40B4-BE49-F238E27FC236}">
                <a16:creationId xmlns:a16="http://schemas.microsoft.com/office/drawing/2014/main" id="{5166D2CB-532E-F15F-5D30-66FE614D7C3A}"/>
              </a:ext>
            </a:extLst>
          </p:cNvPr>
          <p:cNvPicPr>
            <a:picLocks noChangeAspect="1"/>
          </p:cNvPicPr>
          <p:nvPr/>
        </p:nvPicPr>
        <p:blipFill>
          <a:blip r:embed="rId5"/>
          <a:stretch>
            <a:fillRect/>
          </a:stretch>
        </p:blipFill>
        <p:spPr>
          <a:xfrm>
            <a:off x="6607282" y="2882425"/>
            <a:ext cx="5076943" cy="2873798"/>
          </a:xfrm>
          <a:prstGeom prst="rect">
            <a:avLst/>
          </a:prstGeom>
        </p:spPr>
      </p:pic>
      <p:pic>
        <p:nvPicPr>
          <p:cNvPr id="3076" name="Picture 4" descr="Resultado de imagen de mongodb">
            <a:extLst>
              <a:ext uri="{FF2B5EF4-FFF2-40B4-BE49-F238E27FC236}">
                <a16:creationId xmlns:a16="http://schemas.microsoft.com/office/drawing/2014/main" id="{9FEFA13B-16F8-10A4-29C7-42078DDC3FE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95107" y="498064"/>
            <a:ext cx="264795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47681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2"/>
        <p:cNvGrpSpPr/>
        <p:nvPr/>
      </p:nvGrpSpPr>
      <p:grpSpPr>
        <a:xfrm>
          <a:off x="0" y="0"/>
          <a:ext cx="0" cy="0"/>
          <a:chOff x="0" y="0"/>
          <a:chExt cx="0" cy="0"/>
        </a:xfrm>
      </p:grpSpPr>
      <p:sp>
        <p:nvSpPr>
          <p:cNvPr id="103" name="Google Shape;103;p16"/>
          <p:cNvSpPr txBox="1">
            <a:spLocks noGrp="1"/>
          </p:cNvSpPr>
          <p:nvPr>
            <p:ph type="title"/>
          </p:nvPr>
        </p:nvSpPr>
        <p:spPr>
          <a:xfrm>
            <a:off x="838200" y="283677"/>
            <a:ext cx="10380406"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43393"/>
              </a:buClr>
              <a:buSzPts val="3600"/>
              <a:buFont typeface="Libre Franklin"/>
              <a:buNone/>
            </a:pPr>
            <a:r>
              <a:rPr lang="es-CO" sz="3600" b="1">
                <a:solidFill>
                  <a:srgbClr val="143393"/>
                </a:solidFill>
                <a:latin typeface="Libre Franklin"/>
                <a:ea typeface="Libre Franklin"/>
                <a:cs typeface="Libre Franklin"/>
                <a:sym typeface="Libre Franklin"/>
              </a:rPr>
              <a:t>Conclusiones y próximos pasos</a:t>
            </a:r>
            <a:endParaRPr sz="3600" b="1">
              <a:solidFill>
                <a:srgbClr val="143393"/>
              </a:solidFill>
              <a:latin typeface="Libre Franklin"/>
              <a:ea typeface="Libre Franklin"/>
              <a:cs typeface="Libre Franklin"/>
              <a:sym typeface="Libre Franklin"/>
            </a:endParaRPr>
          </a:p>
        </p:txBody>
      </p:sp>
      <p:sp>
        <p:nvSpPr>
          <p:cNvPr id="3" name="Marcador de texto 2">
            <a:extLst>
              <a:ext uri="{FF2B5EF4-FFF2-40B4-BE49-F238E27FC236}">
                <a16:creationId xmlns:a16="http://schemas.microsoft.com/office/drawing/2014/main" id="{CA80BD01-0B48-E559-3F99-128F9FD96C61}"/>
              </a:ext>
            </a:extLst>
          </p:cNvPr>
          <p:cNvSpPr>
            <a:spLocks noGrp="1"/>
          </p:cNvSpPr>
          <p:nvPr>
            <p:ph type="body" idx="1"/>
          </p:nvPr>
        </p:nvSpPr>
        <p:spPr/>
        <p:txBody>
          <a:bodyPr>
            <a:normAutofit/>
          </a:bodyPr>
          <a:lstStyle/>
          <a:p>
            <a:r>
              <a:rPr lang="es-CO" sz="2000"/>
              <a:t>Las interfaces desarrolladas con Angular cumplen con los requisitos funcionales iniciales, priorizando la usabilidad. Los próximos pasos incluyen integrar el lector de huellas, validar las interfaces con este hardware, optimizarlas según la retroalimentación de usuarios y añadir validaciones en tiempo real para asegurar su funcionalidad y seguridad en diversos dispositivos y puntos de acceso.</a:t>
            </a:r>
          </a:p>
          <a:p>
            <a:pPr marL="114300" indent="0">
              <a:buNone/>
            </a:pPr>
            <a:endParaRPr lang="es-CO" sz="2000"/>
          </a:p>
          <a:p>
            <a:r>
              <a:rPr lang="es-CO" sz="2000"/>
              <a:t>Se ha configurado una base de datos </a:t>
            </a:r>
            <a:r>
              <a:rPr lang="es-CO" sz="2000" err="1"/>
              <a:t>noSQL</a:t>
            </a:r>
            <a:r>
              <a:rPr lang="es-CO" sz="2000"/>
              <a:t> en MongoDB, optimizando el almacenamiento de huellas dactilares mediante compresión y diseñando colecciones para gestionar de manera eficiente los datos biométricos y de acceso. El siguiente paso es mejorar el cifrado de estos datos para garantizar su seguridad y privacidad.</a:t>
            </a:r>
          </a:p>
        </p:txBody>
      </p:sp>
    </p:spTree>
    <p:extLst>
      <p:ext uri="{BB962C8B-B14F-4D97-AF65-F5344CB8AC3E}">
        <p14:creationId xmlns:p14="http://schemas.microsoft.com/office/powerpoint/2010/main" val="13028027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11"/>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1"/>
        <p:cNvGrpSpPr/>
        <p:nvPr/>
      </p:nvGrpSpPr>
      <p:grpSpPr>
        <a:xfrm>
          <a:off x="0" y="0"/>
          <a:ext cx="0" cy="0"/>
          <a:chOff x="0" y="0"/>
          <a:chExt cx="0" cy="0"/>
        </a:xfrm>
      </p:grpSpPr>
      <p:sp>
        <p:nvSpPr>
          <p:cNvPr id="92" name="Google Shape;92;p14"/>
          <p:cNvSpPr txBox="1"/>
          <p:nvPr/>
        </p:nvSpPr>
        <p:spPr>
          <a:xfrm>
            <a:off x="4863779" y="1441640"/>
            <a:ext cx="6335163" cy="42164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O" sz="3600" b="0" i="0" u="none" strike="noStrike" cap="none" dirty="0">
                <a:solidFill>
                  <a:schemeClr val="lt1"/>
                </a:solidFill>
                <a:latin typeface="Libre Franklin Medium"/>
                <a:ea typeface="Libre Franklin Medium"/>
                <a:cs typeface="Libre Franklin Medium"/>
                <a:sym typeface="Libre Franklin Medium"/>
              </a:rPr>
              <a:t>Sistema de Ingreso por Reconocimiento Biométrico en la Universidad del Cauca-Primer prototipo</a:t>
            </a:r>
            <a:endParaRPr lang="es-CO" sz="3600" dirty="0">
              <a:solidFill>
                <a:schemeClr val="lt1"/>
              </a:solidFill>
              <a:latin typeface="Libre Franklin Medium"/>
              <a:ea typeface="Libre Franklin Medium"/>
              <a:cs typeface="Libre Franklin Medium"/>
              <a:sym typeface="Libre Franklin Medium"/>
            </a:endParaRPr>
          </a:p>
          <a:p>
            <a:pPr marL="0" marR="0" lvl="0" indent="0" algn="l" rtl="0">
              <a:spcBef>
                <a:spcPts val="0"/>
              </a:spcBef>
              <a:spcAft>
                <a:spcPts val="0"/>
              </a:spcAft>
              <a:buNone/>
            </a:pPr>
            <a:endParaRPr sz="2800" dirty="0">
              <a:solidFill>
                <a:schemeClr val="lt1"/>
              </a:solidFill>
              <a:latin typeface="Libre Franklin"/>
              <a:ea typeface="Libre Franklin"/>
              <a:cs typeface="Libre Franklin"/>
              <a:sym typeface="Libre Franklin"/>
            </a:endParaRPr>
          </a:p>
          <a:p>
            <a:pPr marL="0" marR="0" lvl="0" indent="0" algn="l" rtl="0">
              <a:spcBef>
                <a:spcPts val="0"/>
              </a:spcBef>
              <a:spcAft>
                <a:spcPts val="0"/>
              </a:spcAft>
              <a:buNone/>
            </a:pPr>
            <a:r>
              <a:rPr lang="es-CO" sz="2400" dirty="0">
                <a:solidFill>
                  <a:schemeClr val="lt1"/>
                </a:solidFill>
                <a:latin typeface="Libre Franklin"/>
                <a:ea typeface="Libre Franklin"/>
                <a:cs typeface="Libre Franklin"/>
                <a:sym typeface="Libre Franklin"/>
              </a:rPr>
              <a:t>Carlos Collazos</a:t>
            </a:r>
          </a:p>
          <a:p>
            <a:pPr marL="0" marR="0" lvl="0" indent="0" algn="l" rtl="0">
              <a:spcBef>
                <a:spcPts val="0"/>
              </a:spcBef>
              <a:spcAft>
                <a:spcPts val="0"/>
              </a:spcAft>
              <a:buNone/>
            </a:pPr>
            <a:r>
              <a:rPr lang="es-CO" sz="2400" dirty="0">
                <a:solidFill>
                  <a:schemeClr val="lt1"/>
                </a:solidFill>
                <a:latin typeface="Libre Franklin"/>
                <a:ea typeface="Libre Franklin"/>
                <a:cs typeface="Libre Franklin"/>
                <a:sym typeface="Libre Franklin"/>
              </a:rPr>
              <a:t>Danilo Noguera</a:t>
            </a:r>
          </a:p>
          <a:p>
            <a:pPr marL="0" marR="0" lvl="0" indent="0" algn="l" rtl="0">
              <a:spcBef>
                <a:spcPts val="0"/>
              </a:spcBef>
              <a:spcAft>
                <a:spcPts val="0"/>
              </a:spcAft>
              <a:buNone/>
            </a:pPr>
            <a:r>
              <a:rPr lang="es-CO" sz="2400" dirty="0">
                <a:solidFill>
                  <a:schemeClr val="lt1"/>
                </a:solidFill>
                <a:latin typeface="Libre Franklin"/>
                <a:ea typeface="Libre Franklin"/>
                <a:cs typeface="Libre Franklin"/>
                <a:sym typeface="Libre Franklin"/>
              </a:rPr>
              <a:t>Cristian Bolaños</a:t>
            </a:r>
          </a:p>
          <a:p>
            <a:pPr marL="0" marR="0" lvl="0" indent="0" algn="l" rtl="0">
              <a:spcBef>
                <a:spcPts val="0"/>
              </a:spcBef>
              <a:spcAft>
                <a:spcPts val="0"/>
              </a:spcAft>
              <a:buNone/>
            </a:pPr>
            <a:r>
              <a:rPr lang="es-CO" sz="2400" dirty="0">
                <a:solidFill>
                  <a:schemeClr val="lt1"/>
                </a:solidFill>
                <a:latin typeface="Libre Franklin"/>
                <a:ea typeface="Libre Franklin"/>
                <a:cs typeface="Libre Franklin"/>
                <a:sym typeface="Libre Franklin"/>
              </a:rPr>
              <a:t>Luis Ortiz</a:t>
            </a:r>
            <a:endParaRPr sz="2400" dirty="0">
              <a:solidFill>
                <a:schemeClr val="lt1"/>
              </a:solidFill>
              <a:latin typeface="Libre Franklin"/>
              <a:ea typeface="Libre Franklin"/>
              <a:cs typeface="Libre Franklin"/>
              <a:sym typeface="Libre Franklin"/>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6"/>
        <p:cNvGrpSpPr/>
        <p:nvPr/>
      </p:nvGrpSpPr>
      <p:grpSpPr>
        <a:xfrm>
          <a:off x="0" y="0"/>
          <a:ext cx="0" cy="0"/>
          <a:chOff x="0" y="0"/>
          <a:chExt cx="0" cy="0"/>
        </a:xfrm>
      </p:grpSpPr>
      <p:sp>
        <p:nvSpPr>
          <p:cNvPr id="97" name="Google Shape;97;p15"/>
          <p:cNvSpPr txBox="1">
            <a:spLocks noGrp="1"/>
          </p:cNvSpPr>
          <p:nvPr>
            <p:ph type="title"/>
          </p:nvPr>
        </p:nvSpPr>
        <p:spPr>
          <a:xfrm>
            <a:off x="838200" y="303341"/>
            <a:ext cx="9898626"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43393"/>
              </a:buClr>
              <a:buSzPts val="3600"/>
              <a:buFont typeface="Libre Franklin"/>
              <a:buNone/>
            </a:pPr>
            <a:r>
              <a:rPr lang="es-MX" sz="3600" b="1">
                <a:solidFill>
                  <a:srgbClr val="143393"/>
                </a:solidFill>
                <a:latin typeface="Libre Franklin"/>
                <a:ea typeface="Libre Franklin"/>
                <a:cs typeface="Libre Franklin"/>
                <a:sym typeface="Libre Franklin"/>
              </a:rPr>
              <a:t> Contenido</a:t>
            </a:r>
            <a:endParaRPr sz="3600" b="1">
              <a:solidFill>
                <a:srgbClr val="143393"/>
              </a:solidFill>
              <a:latin typeface="Libre Franklin"/>
              <a:ea typeface="Libre Franklin"/>
              <a:cs typeface="Libre Franklin"/>
              <a:sym typeface="Libre Franklin"/>
            </a:endParaRPr>
          </a:p>
        </p:txBody>
      </p:sp>
      <p:sp>
        <p:nvSpPr>
          <p:cNvPr id="4" name="Marcador de texto 3">
            <a:extLst>
              <a:ext uri="{FF2B5EF4-FFF2-40B4-BE49-F238E27FC236}">
                <a16:creationId xmlns:a16="http://schemas.microsoft.com/office/drawing/2014/main" id="{D5443E7F-F55C-3F15-5A68-085C187871DB}"/>
              </a:ext>
            </a:extLst>
          </p:cNvPr>
          <p:cNvSpPr>
            <a:spLocks noGrp="1"/>
          </p:cNvSpPr>
          <p:nvPr>
            <p:ph type="body" idx="1"/>
          </p:nvPr>
        </p:nvSpPr>
        <p:spPr/>
        <p:txBody>
          <a:bodyPr/>
          <a:lstStyle/>
          <a:p>
            <a:r>
              <a:rPr lang="es-CO"/>
              <a:t>Introduccion </a:t>
            </a:r>
          </a:p>
          <a:p>
            <a:r>
              <a:rPr lang="es-CO"/>
              <a:t>Objetivos</a:t>
            </a:r>
          </a:p>
          <a:p>
            <a:r>
              <a:rPr lang="es-CO"/>
              <a:t>Desarrollo del primer prototipo</a:t>
            </a:r>
          </a:p>
          <a:p>
            <a:r>
              <a:rPr lang="es-CO"/>
              <a:t>Conclusiones y próximos pasos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2"/>
        <p:cNvGrpSpPr/>
        <p:nvPr/>
      </p:nvGrpSpPr>
      <p:grpSpPr>
        <a:xfrm>
          <a:off x="0" y="0"/>
          <a:ext cx="0" cy="0"/>
          <a:chOff x="0" y="0"/>
          <a:chExt cx="0" cy="0"/>
        </a:xfrm>
      </p:grpSpPr>
      <p:sp>
        <p:nvSpPr>
          <p:cNvPr id="103" name="Google Shape;103;p16"/>
          <p:cNvSpPr txBox="1">
            <a:spLocks noGrp="1"/>
          </p:cNvSpPr>
          <p:nvPr>
            <p:ph type="title"/>
          </p:nvPr>
        </p:nvSpPr>
        <p:spPr>
          <a:xfrm>
            <a:off x="711549" y="-196008"/>
            <a:ext cx="10380406"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43393"/>
              </a:buClr>
              <a:buSzPts val="3600"/>
              <a:buFont typeface="Libre Franklin"/>
              <a:buNone/>
            </a:pPr>
            <a:r>
              <a:rPr lang="es-ES" sz="3600" b="1">
                <a:solidFill>
                  <a:srgbClr val="143393"/>
                </a:solidFill>
                <a:latin typeface="Libre Franklin"/>
                <a:ea typeface="Libre Franklin"/>
                <a:cs typeface="Libre Franklin"/>
                <a:sym typeface="Libre Franklin"/>
              </a:rPr>
              <a:t>Introducción</a:t>
            </a:r>
          </a:p>
        </p:txBody>
      </p:sp>
      <p:sp>
        <p:nvSpPr>
          <p:cNvPr id="3" name="Marcador de texto 2">
            <a:extLst>
              <a:ext uri="{FF2B5EF4-FFF2-40B4-BE49-F238E27FC236}">
                <a16:creationId xmlns:a16="http://schemas.microsoft.com/office/drawing/2014/main" id="{CA80BD01-0B48-E559-3F99-128F9FD96C61}"/>
              </a:ext>
            </a:extLst>
          </p:cNvPr>
          <p:cNvSpPr>
            <a:spLocks noGrp="1"/>
          </p:cNvSpPr>
          <p:nvPr>
            <p:ph type="body" idx="1"/>
          </p:nvPr>
        </p:nvSpPr>
        <p:spPr>
          <a:xfrm>
            <a:off x="254833" y="1850842"/>
            <a:ext cx="5336498" cy="4351338"/>
          </a:xfrm>
        </p:spPr>
        <p:txBody>
          <a:bodyPr>
            <a:normAutofit/>
          </a:bodyPr>
          <a:lstStyle/>
          <a:p>
            <a:pPr marL="114300" indent="0" algn="just">
              <a:lnSpc>
                <a:spcPct val="100000"/>
              </a:lnSpc>
              <a:buNone/>
            </a:pPr>
            <a:r>
              <a:rPr lang="es-ES" sz="2000"/>
              <a:t>El presente documento detalla las fases desarrolladas en la implementación del primer prototipo de un sistema de control de acceso para la Universidad del Cauca. Este sistema incluye la creación de interfaces web utilizando Angular, la conexión del hardware con el servidor, y la configuración de una base de datos en MongoDB para gestionar datos biométricos y de usuarios</a:t>
            </a:r>
            <a:endParaRPr lang="es-CO" sz="2000"/>
          </a:p>
        </p:txBody>
      </p:sp>
      <p:pic>
        <p:nvPicPr>
          <p:cNvPr id="1028" name="Picture 4" descr="Resultado de imagen de sistema de acceso por huella dactilar interfaz">
            <a:extLst>
              <a:ext uri="{FF2B5EF4-FFF2-40B4-BE49-F238E27FC236}">
                <a16:creationId xmlns:a16="http://schemas.microsoft.com/office/drawing/2014/main" id="{603D6DD7-2DEA-3B8B-67EC-F12F8D16DD0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17417" y="3723463"/>
            <a:ext cx="4213131" cy="265485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030" name="Picture 6" descr="Resultado de imagen de sistema de acceso por huella dactilar interfaz">
            <a:extLst>
              <a:ext uri="{FF2B5EF4-FFF2-40B4-BE49-F238E27FC236}">
                <a16:creationId xmlns:a16="http://schemas.microsoft.com/office/drawing/2014/main" id="{E5D04028-FD69-E768-4153-7FBE3D18AA2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17417" y="771550"/>
            <a:ext cx="4205678" cy="279884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0"/>
        <p:cNvGrpSpPr/>
        <p:nvPr/>
      </p:nvGrpSpPr>
      <p:grpSpPr>
        <a:xfrm>
          <a:off x="0" y="0"/>
          <a:ext cx="0" cy="0"/>
          <a:chOff x="0" y="0"/>
          <a:chExt cx="0" cy="0"/>
        </a:xfrm>
      </p:grpSpPr>
      <p:sp>
        <p:nvSpPr>
          <p:cNvPr id="111" name="Google Shape;111;p17"/>
          <p:cNvSpPr txBox="1">
            <a:spLocks noGrp="1"/>
          </p:cNvSpPr>
          <p:nvPr>
            <p:ph type="title"/>
          </p:nvPr>
        </p:nvSpPr>
        <p:spPr>
          <a:xfrm>
            <a:off x="838199" y="303341"/>
            <a:ext cx="10105103"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43393"/>
              </a:buClr>
              <a:buSzPts val="3600"/>
              <a:buFont typeface="Libre Franklin"/>
              <a:buNone/>
            </a:pPr>
            <a:r>
              <a:rPr lang="es-CO" sz="3600" b="1">
                <a:solidFill>
                  <a:srgbClr val="143393"/>
                </a:solidFill>
                <a:latin typeface="Libre Franklin"/>
                <a:ea typeface="Libre Franklin"/>
                <a:cs typeface="Libre Franklin"/>
                <a:sym typeface="Libre Franklin"/>
              </a:rPr>
              <a:t>Objetivos </a:t>
            </a:r>
            <a:endParaRPr sz="3600" b="1" dirty="0">
              <a:solidFill>
                <a:srgbClr val="143393"/>
              </a:solidFill>
              <a:latin typeface="Libre Franklin"/>
              <a:ea typeface="Libre Franklin"/>
              <a:cs typeface="Libre Franklin"/>
              <a:sym typeface="Libre Franklin"/>
            </a:endParaRPr>
          </a:p>
        </p:txBody>
      </p:sp>
      <p:sp>
        <p:nvSpPr>
          <p:cNvPr id="2" name="Rectangle 1">
            <a:extLst>
              <a:ext uri="{FF2B5EF4-FFF2-40B4-BE49-F238E27FC236}">
                <a16:creationId xmlns:a16="http://schemas.microsoft.com/office/drawing/2014/main" id="{F47CBFDC-1A05-114B-FCE2-A23CE224524E}"/>
              </a:ext>
            </a:extLst>
          </p:cNvPr>
          <p:cNvSpPr>
            <a:spLocks noGrp="1" noChangeArrowheads="1"/>
          </p:cNvSpPr>
          <p:nvPr>
            <p:ph type="body" idx="1"/>
          </p:nvPr>
        </p:nvSpPr>
        <p:spPr bwMode="auto">
          <a:xfrm>
            <a:off x="295758" y="2146501"/>
            <a:ext cx="27067026"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Char char="•"/>
              <a:tabLst/>
            </a:pPr>
            <a:r>
              <a:rPr kumimoji="0" lang="es-ES" altLang="es-ES" sz="2400" b="1" i="0" u="none" strike="noStrike" cap="none" normalizeH="0" baseline="0">
                <a:ln>
                  <a:noFill/>
                </a:ln>
                <a:solidFill>
                  <a:schemeClr val="tx1"/>
                </a:solidFill>
                <a:effectLst/>
                <a:latin typeface="Arial" panose="020B0604020202020204" pitchFamily="34" charset="0"/>
              </a:rPr>
              <a:t>Desarrollar Interfaces de Usuario</a:t>
            </a:r>
            <a:r>
              <a:rPr kumimoji="0" lang="es-ES" altLang="es-ES" sz="2400" b="0" i="0" u="none" strike="noStrike" cap="none" normalizeH="0" baseline="0">
                <a:ln>
                  <a:noFill/>
                </a:ln>
                <a:solidFill>
                  <a:schemeClr val="tx1"/>
                </a:solidFill>
                <a:effectLst/>
                <a:latin typeface="Arial" panose="020B0604020202020204" pitchFamily="34" charset="0"/>
              </a:rPr>
              <a:t> </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s-ES" altLang="es-ES" sz="2400" b="1" i="0" u="none" strike="noStrike" cap="none" normalizeH="0" baseline="0">
                <a:ln>
                  <a:noFill/>
                </a:ln>
                <a:solidFill>
                  <a:schemeClr val="tx1"/>
                </a:solidFill>
                <a:effectLst/>
                <a:latin typeface="Arial" panose="020B0604020202020204" pitchFamily="34" charset="0"/>
              </a:rPr>
              <a:t>Conectar Hardware y Servidor</a:t>
            </a:r>
            <a:endParaRPr lang="es-ES" altLang="es-ES" sz="2400">
              <a:solidFill>
                <a:schemeClr val="tx1"/>
              </a:solidFill>
              <a:latin typeface="Arial" panose="020B0604020202020204" pitchFamily="34" charset="0"/>
            </a:endParaRPr>
          </a:p>
          <a:p>
            <a:pPr marL="0" marR="0" lvl="0" indent="0" algn="l" defTabSz="914400" rtl="0" eaLnBrk="0" fontAlgn="base" latinLnBrk="0" hangingPunct="0">
              <a:lnSpc>
                <a:spcPct val="150000"/>
              </a:lnSpc>
              <a:spcBef>
                <a:spcPct val="0"/>
              </a:spcBef>
              <a:spcAft>
                <a:spcPct val="0"/>
              </a:spcAft>
              <a:buClrTx/>
              <a:buSzTx/>
              <a:buFontTx/>
              <a:buChar char="•"/>
              <a:tabLst/>
            </a:pPr>
            <a:r>
              <a:rPr kumimoji="0" lang="es-ES" altLang="es-ES" sz="2400" b="1" i="0" u="none" strike="noStrike" cap="none" normalizeH="0" baseline="0">
                <a:ln>
                  <a:noFill/>
                </a:ln>
                <a:solidFill>
                  <a:schemeClr val="tx1"/>
                </a:solidFill>
                <a:effectLst/>
                <a:latin typeface="Arial" panose="020B0604020202020204" pitchFamily="34" charset="0"/>
              </a:rPr>
              <a:t>Configurar la Base de Datos</a:t>
            </a:r>
            <a:endParaRPr lang="es-ES" altLang="es-ES" sz="2400">
              <a:solidFill>
                <a:schemeClr val="tx1"/>
              </a:solidFill>
              <a:latin typeface="Arial" panose="020B0604020202020204" pitchFamily="34" charset="0"/>
            </a:endParaRPr>
          </a:p>
          <a:p>
            <a:pPr marL="0" marR="0" lvl="0" indent="0" algn="l" defTabSz="914400" rtl="0" eaLnBrk="0" fontAlgn="base" latinLnBrk="0" hangingPunct="0">
              <a:lnSpc>
                <a:spcPct val="150000"/>
              </a:lnSpc>
              <a:spcBef>
                <a:spcPct val="0"/>
              </a:spcBef>
              <a:spcAft>
                <a:spcPct val="0"/>
              </a:spcAft>
              <a:buClrTx/>
              <a:buSzTx/>
              <a:buFontTx/>
              <a:buChar char="•"/>
              <a:tabLst/>
            </a:pPr>
            <a:r>
              <a:rPr kumimoji="0" lang="es-ES" altLang="es-ES" sz="2400" b="1" i="0" u="none" strike="noStrike" cap="none" normalizeH="0" baseline="0">
                <a:ln>
                  <a:noFill/>
                </a:ln>
                <a:solidFill>
                  <a:schemeClr val="tx1"/>
                </a:solidFill>
                <a:effectLst/>
                <a:latin typeface="Arial" panose="020B0604020202020204" pitchFamily="34" charset="0"/>
              </a:rPr>
              <a:t>Evaluar el Prototipo</a:t>
            </a:r>
            <a:r>
              <a:rPr kumimoji="0" lang="es-ES" altLang="es-ES" sz="2400" b="0" i="0" u="none" strike="noStrike" cap="none" normalizeH="0" baseline="0">
                <a:ln>
                  <a:noFill/>
                </a:ln>
                <a:solidFill>
                  <a:schemeClr val="tx1"/>
                </a:solidFill>
                <a:effectLst/>
                <a:latin typeface="Arial" panose="020B0604020202020204" pitchFamily="34" charset="0"/>
              </a:rPr>
              <a:t>:</a:t>
            </a:r>
          </a:p>
        </p:txBody>
      </p:sp>
      <p:pic>
        <p:nvPicPr>
          <p:cNvPr id="2051" name="Picture 3" descr="Resultado de imagen de Interfaz de usuario sistema de seguridad acceso">
            <a:extLst>
              <a:ext uri="{FF2B5EF4-FFF2-40B4-BE49-F238E27FC236}">
                <a16:creationId xmlns:a16="http://schemas.microsoft.com/office/drawing/2014/main" id="{2B4FBE6A-F39C-EB63-FD97-6B55E9AF654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16666" y="1399599"/>
            <a:ext cx="3704359" cy="1901064"/>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2053" name="Picture 5" descr="Resultado de imagen de Control De Accesos Seguridad">
            <a:extLst>
              <a:ext uri="{FF2B5EF4-FFF2-40B4-BE49-F238E27FC236}">
                <a16:creationId xmlns:a16="http://schemas.microsoft.com/office/drawing/2014/main" id="{5E8CFBB7-4159-95C3-0C7C-01B8E776E90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11274" y="3300663"/>
            <a:ext cx="1619250" cy="171450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2057" name="Picture 9" descr="Resultado de imagen de servidor y hardware sistema de seguridad">
            <a:extLst>
              <a:ext uri="{FF2B5EF4-FFF2-40B4-BE49-F238E27FC236}">
                <a16:creationId xmlns:a16="http://schemas.microsoft.com/office/drawing/2014/main" id="{1B7ECF02-BF0C-BADE-8F3F-89557B029BF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58524" y="3966907"/>
            <a:ext cx="2952750" cy="171450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27"/>
        <p:cNvGrpSpPr/>
        <p:nvPr/>
      </p:nvGrpSpPr>
      <p:grpSpPr>
        <a:xfrm>
          <a:off x="0" y="0"/>
          <a:ext cx="0" cy="0"/>
          <a:chOff x="0" y="0"/>
          <a:chExt cx="0" cy="0"/>
        </a:xfrm>
      </p:grpSpPr>
      <p:sp>
        <p:nvSpPr>
          <p:cNvPr id="128" name="Google Shape;128;p19"/>
          <p:cNvSpPr txBox="1">
            <a:spLocks noGrp="1"/>
          </p:cNvSpPr>
          <p:nvPr>
            <p:ph type="title"/>
          </p:nvPr>
        </p:nvSpPr>
        <p:spPr>
          <a:xfrm>
            <a:off x="838199" y="303341"/>
            <a:ext cx="10105103" cy="1325563"/>
          </a:xfrm>
          <a:prstGeom prst="rect">
            <a:avLst/>
          </a:prstGeom>
          <a:noFill/>
          <a:ln>
            <a:noFill/>
          </a:ln>
        </p:spPr>
        <p:txBody>
          <a:bodyPr spcFirstLastPara="1" wrap="square" lIns="91425" tIns="45700" rIns="91425" bIns="45700" anchor="ctr" anchorCtr="0">
            <a:normAutofit/>
          </a:bodyPr>
          <a:lstStyle/>
          <a:p>
            <a:pPr>
              <a:buClr>
                <a:srgbClr val="143393"/>
              </a:buClr>
              <a:buSzPts val="3600"/>
            </a:pPr>
            <a:r>
              <a:rPr lang="es-CO" sz="3600" b="1">
                <a:solidFill>
                  <a:srgbClr val="143393"/>
                </a:solidFill>
                <a:latin typeface="Libre Franklin"/>
                <a:ea typeface="Libre Franklin"/>
                <a:cs typeface="Libre Franklin"/>
                <a:sym typeface="Libre Franklin"/>
              </a:rPr>
              <a:t>Desarrollo del primer prototipo (interfaces)</a:t>
            </a:r>
            <a:endParaRPr sz="3600" b="1">
              <a:solidFill>
                <a:srgbClr val="143393"/>
              </a:solidFill>
              <a:latin typeface="Libre Franklin"/>
              <a:ea typeface="Libre Franklin"/>
              <a:cs typeface="Libre Franklin"/>
              <a:sym typeface="Libre Franklin"/>
            </a:endParaRPr>
          </a:p>
        </p:txBody>
      </p:sp>
      <p:pic>
        <p:nvPicPr>
          <p:cNvPr id="5" name="Imagen 4">
            <a:extLst>
              <a:ext uri="{FF2B5EF4-FFF2-40B4-BE49-F238E27FC236}">
                <a16:creationId xmlns:a16="http://schemas.microsoft.com/office/drawing/2014/main" id="{16872141-8687-A408-E59A-174955904566}"/>
              </a:ext>
            </a:extLst>
          </p:cNvPr>
          <p:cNvPicPr>
            <a:picLocks noChangeAspect="1"/>
          </p:cNvPicPr>
          <p:nvPr/>
        </p:nvPicPr>
        <p:blipFill>
          <a:blip r:embed="rId4"/>
          <a:stretch>
            <a:fillRect/>
          </a:stretch>
        </p:blipFill>
        <p:spPr>
          <a:xfrm>
            <a:off x="6204155" y="3658128"/>
            <a:ext cx="5555224" cy="2693070"/>
          </a:xfrm>
          <a:prstGeom prst="rect">
            <a:avLst/>
          </a:prstGeom>
        </p:spPr>
      </p:pic>
      <p:pic>
        <p:nvPicPr>
          <p:cNvPr id="7" name="Imagen 6">
            <a:extLst>
              <a:ext uri="{FF2B5EF4-FFF2-40B4-BE49-F238E27FC236}">
                <a16:creationId xmlns:a16="http://schemas.microsoft.com/office/drawing/2014/main" id="{8167C32C-539B-E8E5-3BA4-BC6B6FD74E50}"/>
              </a:ext>
            </a:extLst>
          </p:cNvPr>
          <p:cNvPicPr>
            <a:picLocks noChangeAspect="1"/>
          </p:cNvPicPr>
          <p:nvPr/>
        </p:nvPicPr>
        <p:blipFill>
          <a:blip r:embed="rId5"/>
          <a:stretch>
            <a:fillRect/>
          </a:stretch>
        </p:blipFill>
        <p:spPr>
          <a:xfrm>
            <a:off x="432622" y="1867907"/>
            <a:ext cx="5466734" cy="2485101"/>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27"/>
        <p:cNvGrpSpPr/>
        <p:nvPr/>
      </p:nvGrpSpPr>
      <p:grpSpPr>
        <a:xfrm>
          <a:off x="0" y="0"/>
          <a:ext cx="0" cy="0"/>
          <a:chOff x="0" y="0"/>
          <a:chExt cx="0" cy="0"/>
        </a:xfrm>
      </p:grpSpPr>
      <p:sp>
        <p:nvSpPr>
          <p:cNvPr id="128" name="Google Shape;128;p19"/>
          <p:cNvSpPr txBox="1">
            <a:spLocks noGrp="1"/>
          </p:cNvSpPr>
          <p:nvPr>
            <p:ph type="title"/>
          </p:nvPr>
        </p:nvSpPr>
        <p:spPr>
          <a:xfrm>
            <a:off x="838199" y="303341"/>
            <a:ext cx="10105103" cy="1325563"/>
          </a:xfrm>
          <a:prstGeom prst="rect">
            <a:avLst/>
          </a:prstGeom>
          <a:noFill/>
          <a:ln>
            <a:noFill/>
          </a:ln>
        </p:spPr>
        <p:txBody>
          <a:bodyPr spcFirstLastPara="1" wrap="square" lIns="91425" tIns="45700" rIns="91425" bIns="45700" anchor="ctr" anchorCtr="0">
            <a:normAutofit/>
          </a:bodyPr>
          <a:lstStyle/>
          <a:p>
            <a:pPr>
              <a:buClr>
                <a:srgbClr val="143393"/>
              </a:buClr>
              <a:buSzPts val="3600"/>
            </a:pPr>
            <a:r>
              <a:rPr lang="es-CO" sz="3600" b="1">
                <a:solidFill>
                  <a:srgbClr val="143393"/>
                </a:solidFill>
                <a:latin typeface="Libre Franklin"/>
                <a:ea typeface="Libre Franklin"/>
                <a:cs typeface="Libre Franklin"/>
                <a:sym typeface="Libre Franklin"/>
              </a:rPr>
              <a:t>Desarrollo del primer prototipo (interfaces)</a:t>
            </a:r>
            <a:endParaRPr sz="3600" b="1">
              <a:solidFill>
                <a:srgbClr val="143393"/>
              </a:solidFill>
              <a:latin typeface="Libre Franklin"/>
              <a:ea typeface="Libre Franklin"/>
              <a:cs typeface="Libre Franklin"/>
              <a:sym typeface="Libre Franklin"/>
            </a:endParaRPr>
          </a:p>
        </p:txBody>
      </p:sp>
      <p:pic>
        <p:nvPicPr>
          <p:cNvPr id="3" name="Imagen 2">
            <a:extLst>
              <a:ext uri="{FF2B5EF4-FFF2-40B4-BE49-F238E27FC236}">
                <a16:creationId xmlns:a16="http://schemas.microsoft.com/office/drawing/2014/main" id="{F23F6B7D-C372-26CD-8092-61E22A30325E}"/>
              </a:ext>
            </a:extLst>
          </p:cNvPr>
          <p:cNvPicPr>
            <a:picLocks noChangeAspect="1"/>
          </p:cNvPicPr>
          <p:nvPr/>
        </p:nvPicPr>
        <p:blipFill>
          <a:blip r:embed="rId4"/>
          <a:stretch>
            <a:fillRect/>
          </a:stretch>
        </p:blipFill>
        <p:spPr>
          <a:xfrm>
            <a:off x="1861310" y="1712605"/>
            <a:ext cx="8469379" cy="3862286"/>
          </a:xfrm>
          <a:prstGeom prst="rect">
            <a:avLst/>
          </a:prstGeom>
          <a:ln>
            <a:solidFill>
              <a:schemeClr val="tx2"/>
            </a:solidFill>
          </a:ln>
        </p:spPr>
      </p:pic>
    </p:spTree>
    <p:extLst>
      <p:ext uri="{BB962C8B-B14F-4D97-AF65-F5344CB8AC3E}">
        <p14:creationId xmlns:p14="http://schemas.microsoft.com/office/powerpoint/2010/main" val="42724115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8"/>
        <p:cNvGrpSpPr/>
        <p:nvPr/>
      </p:nvGrpSpPr>
      <p:grpSpPr>
        <a:xfrm>
          <a:off x="0" y="0"/>
          <a:ext cx="0" cy="0"/>
          <a:chOff x="0" y="0"/>
          <a:chExt cx="0" cy="0"/>
        </a:xfrm>
      </p:grpSpPr>
      <p:sp>
        <p:nvSpPr>
          <p:cNvPr id="119" name="Google Shape;119;p18"/>
          <p:cNvSpPr txBox="1">
            <a:spLocks noGrp="1"/>
          </p:cNvSpPr>
          <p:nvPr>
            <p:ph type="title"/>
          </p:nvPr>
        </p:nvSpPr>
        <p:spPr>
          <a:xfrm>
            <a:off x="838199" y="303341"/>
            <a:ext cx="10105103" cy="1325563"/>
          </a:xfrm>
          <a:prstGeom prst="rect">
            <a:avLst/>
          </a:prstGeom>
          <a:noFill/>
          <a:ln>
            <a:noFill/>
          </a:ln>
        </p:spPr>
        <p:txBody>
          <a:bodyPr spcFirstLastPara="1" wrap="square" lIns="91425" tIns="45700" rIns="91425" bIns="45700" anchor="ctr" anchorCtr="0">
            <a:normAutofit/>
          </a:bodyPr>
          <a:lstStyle/>
          <a:p>
            <a:pPr>
              <a:buClr>
                <a:srgbClr val="143393"/>
              </a:buClr>
              <a:buSzPts val="3600"/>
            </a:pPr>
            <a:r>
              <a:rPr lang="es-CO" sz="3600" b="1" kern="100">
                <a:effectLst/>
                <a:latin typeface="Aptos Display" panose="020B0004020202020204" pitchFamily="34" charset="0"/>
                <a:ea typeface="Times New Roman" panose="02020603050405020304" pitchFamily="18" charset="0"/>
                <a:cs typeface="Times New Roman" panose="02020603050405020304" pitchFamily="18" charset="0"/>
              </a:rPr>
              <a:t>Conexión hardware con servidor</a:t>
            </a:r>
            <a:br>
              <a:rPr lang="es-CO" sz="3600" b="1" kern="100">
                <a:effectLst/>
                <a:latin typeface="Aptos Display" panose="020B0004020202020204" pitchFamily="34" charset="0"/>
                <a:ea typeface="Times New Roman" panose="02020603050405020304" pitchFamily="18" charset="0"/>
                <a:cs typeface="Times New Roman" panose="02020603050405020304" pitchFamily="18" charset="0"/>
              </a:rPr>
            </a:br>
            <a:endParaRPr lang="es-CO" sz="3600" b="1">
              <a:solidFill>
                <a:srgbClr val="143393"/>
              </a:solidFill>
              <a:latin typeface="Libre Franklin"/>
              <a:ea typeface="Libre Franklin"/>
              <a:cs typeface="Libre Franklin"/>
              <a:sym typeface="Libre Franklin"/>
            </a:endParaRPr>
          </a:p>
        </p:txBody>
      </p:sp>
      <p:sp>
        <p:nvSpPr>
          <p:cNvPr id="120" name="Google Shape;120;p18"/>
          <p:cNvSpPr txBox="1">
            <a:spLocks noGrp="1"/>
          </p:cNvSpPr>
          <p:nvPr>
            <p:ph type="body" idx="1"/>
          </p:nvPr>
        </p:nvSpPr>
        <p:spPr>
          <a:xfrm>
            <a:off x="838199" y="1697730"/>
            <a:ext cx="10295238" cy="4847303"/>
          </a:xfrm>
          <a:prstGeom prst="rect">
            <a:avLst/>
          </a:prstGeom>
          <a:noFill/>
          <a:ln>
            <a:noFill/>
          </a:ln>
        </p:spPr>
        <p:txBody>
          <a:bodyPr spcFirstLastPara="1" wrap="square" lIns="91425" tIns="45700" rIns="91425" bIns="45700" anchor="t" anchorCtr="0">
            <a:normAutofit/>
          </a:bodyPr>
          <a:lstStyle/>
          <a:p>
            <a:pPr marL="514350" indent="-336550" algn="just">
              <a:buSzPts val="2800"/>
              <a:buNone/>
            </a:pPr>
            <a:r>
              <a:rPr lang="es-ES" sz="1800" b="1" i="1" kern="100" dirty="0">
                <a:effectLst/>
                <a:latin typeface="Aptos" panose="020B0004020202020204" pitchFamily="34" charset="0"/>
                <a:ea typeface="Aptos" panose="020B0004020202020204" pitchFamily="34" charset="0"/>
                <a:cs typeface="Times New Roman" panose="02020603050405020304" pitchFamily="18" charset="0"/>
              </a:rPr>
              <a:t>Conexión a la red con el microcontrolador WT32 ETH01</a:t>
            </a:r>
          </a:p>
          <a:p>
            <a:pPr marL="514350" indent="-336550" algn="just">
              <a:buSzPts val="2800"/>
              <a:buNone/>
            </a:pPr>
            <a:r>
              <a:rPr lang="es-ES" sz="1800" i="1" kern="100" dirty="0">
                <a:effectLst/>
                <a:latin typeface="Aptos" panose="020B0004020202020204" pitchFamily="34" charset="0"/>
                <a:ea typeface="Aptos" panose="020B0004020202020204" pitchFamily="34" charset="0"/>
                <a:cs typeface="Times New Roman" panose="02020603050405020304" pitchFamily="18" charset="0"/>
              </a:rPr>
              <a:t>Características del microcontrolador:</a:t>
            </a:r>
          </a:p>
          <a:p>
            <a:pPr marL="514350" indent="-336550" algn="just">
              <a:buSzPts val="2800"/>
            </a:pPr>
            <a:r>
              <a:rPr lang="es-CO" sz="1800" dirty="0">
                <a:effectLst/>
                <a:latin typeface="Aptos" panose="020B0004020202020204" pitchFamily="34" charset="0"/>
                <a:ea typeface="Aptos" panose="020B0004020202020204" pitchFamily="34" charset="0"/>
                <a:cs typeface="Times New Roman" panose="02020603050405020304" pitchFamily="18" charset="0"/>
              </a:rPr>
              <a:t>Protocolos de comunicación: TCP, UDP, IP, DHCP.</a:t>
            </a:r>
          </a:p>
          <a:p>
            <a:pPr marL="514350" indent="-336550" algn="just">
              <a:buSzPts val="2800"/>
            </a:pPr>
            <a:r>
              <a:rPr lang="es-CO" sz="1800" dirty="0">
                <a:latin typeface="Aptos" panose="020B0004020202020204" pitchFamily="34" charset="0"/>
                <a:ea typeface="Aptos" panose="020B0004020202020204" pitchFamily="34" charset="0"/>
                <a:cs typeface="Times New Roman" panose="02020603050405020304" pitchFamily="18" charset="0"/>
              </a:rPr>
              <a:t>Conexiones: </a:t>
            </a:r>
            <a:r>
              <a:rPr lang="es-CO" sz="1800" dirty="0" err="1">
                <a:latin typeface="Aptos" panose="020B0004020202020204" pitchFamily="34" charset="0"/>
                <a:ea typeface="Aptos" panose="020B0004020202020204" pitchFamily="34" charset="0"/>
                <a:cs typeface="Times New Roman" panose="02020603050405020304" pitchFamily="18" charset="0"/>
              </a:rPr>
              <a:t>Wi</a:t>
            </a:r>
            <a:r>
              <a:rPr lang="es-CO" sz="1800" dirty="0">
                <a:latin typeface="Aptos" panose="020B0004020202020204" pitchFamily="34" charset="0"/>
                <a:ea typeface="Aptos" panose="020B0004020202020204" pitchFamily="34" charset="0"/>
                <a:cs typeface="Times New Roman" panose="02020603050405020304" pitchFamily="18" charset="0"/>
              </a:rPr>
              <a:t>-Fi</a:t>
            </a:r>
            <a:r>
              <a:rPr lang="es-CO" sz="1800" dirty="0">
                <a:effectLst/>
                <a:latin typeface="Aptos" panose="020B0004020202020204" pitchFamily="34" charset="0"/>
                <a:ea typeface="Aptos" panose="020B0004020202020204" pitchFamily="34" charset="0"/>
                <a:cs typeface="Times New Roman" panose="02020603050405020304" pitchFamily="18" charset="0"/>
              </a:rPr>
              <a:t> y Ethernet</a:t>
            </a:r>
            <a:endParaRPr lang="es-ES" b="1" dirty="0">
              <a:solidFill>
                <a:srgbClr val="143393"/>
              </a:solidFill>
              <a:latin typeface="Libre Franklin"/>
              <a:ea typeface="Libre Franklin"/>
              <a:cs typeface="Libre Franklin"/>
              <a:sym typeface="Libre Franklin"/>
            </a:endParaRPr>
          </a:p>
        </p:txBody>
      </p:sp>
      <p:pic>
        <p:nvPicPr>
          <p:cNvPr id="2" name="Imagen 1" descr="Diagrama&#10;&#10;Descripción generada automáticamente">
            <a:extLst>
              <a:ext uri="{FF2B5EF4-FFF2-40B4-BE49-F238E27FC236}">
                <a16:creationId xmlns:a16="http://schemas.microsoft.com/office/drawing/2014/main" id="{B1C4F7DA-0292-AD2F-0BAA-E8A4848AAB9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14883" y="438913"/>
            <a:ext cx="3064142" cy="5969954"/>
          </a:xfrm>
          <a:prstGeom prst="rect">
            <a:avLst/>
          </a:prstGeom>
        </p:spPr>
        <p:style>
          <a:lnRef idx="2">
            <a:schemeClr val="accent1"/>
          </a:lnRef>
          <a:fillRef idx="1">
            <a:schemeClr val="lt1"/>
          </a:fillRef>
          <a:effectRef idx="0">
            <a:schemeClr val="accent1"/>
          </a:effectRef>
          <a:fontRef idx="minor">
            <a:schemeClr val="dk1"/>
          </a:fontRef>
        </p:style>
      </p:pic>
      <p:pic>
        <p:nvPicPr>
          <p:cNvPr id="3" name="Imagen 2">
            <a:extLst>
              <a:ext uri="{FF2B5EF4-FFF2-40B4-BE49-F238E27FC236}">
                <a16:creationId xmlns:a16="http://schemas.microsoft.com/office/drawing/2014/main" id="{BE793664-DD7E-DF14-1D12-332538F7A24C}"/>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597528" y="3868167"/>
            <a:ext cx="2541905" cy="1692275"/>
          </a:xfrm>
          <a:prstGeom prst="rect">
            <a:avLst/>
          </a:prstGeom>
          <a:noFill/>
        </p:spPr>
      </p:pic>
      <p:sp>
        <p:nvSpPr>
          <p:cNvPr id="4" name="CuadroTexto 3">
            <a:extLst>
              <a:ext uri="{FF2B5EF4-FFF2-40B4-BE49-F238E27FC236}">
                <a16:creationId xmlns:a16="http://schemas.microsoft.com/office/drawing/2014/main" id="{244DD11B-C86C-925A-023F-3EF0F0A2F7C9}"/>
              </a:ext>
            </a:extLst>
          </p:cNvPr>
          <p:cNvSpPr txBox="1"/>
          <p:nvPr/>
        </p:nvSpPr>
        <p:spPr>
          <a:xfrm>
            <a:off x="8867703" y="438912"/>
            <a:ext cx="1611322" cy="738664"/>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s-CO" dirty="0"/>
              <a:t>Diagrama de Flujo del código de conexión</a:t>
            </a:r>
            <a:endParaRPr lang="es-E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8"/>
        <p:cNvGrpSpPr/>
        <p:nvPr/>
      </p:nvGrpSpPr>
      <p:grpSpPr>
        <a:xfrm>
          <a:off x="0" y="0"/>
          <a:ext cx="0" cy="0"/>
          <a:chOff x="0" y="0"/>
          <a:chExt cx="0" cy="0"/>
        </a:xfrm>
      </p:grpSpPr>
      <p:sp>
        <p:nvSpPr>
          <p:cNvPr id="119" name="Google Shape;119;p18"/>
          <p:cNvSpPr txBox="1">
            <a:spLocks noGrp="1"/>
          </p:cNvSpPr>
          <p:nvPr>
            <p:ph type="title"/>
          </p:nvPr>
        </p:nvSpPr>
        <p:spPr>
          <a:xfrm>
            <a:off x="838199" y="303341"/>
            <a:ext cx="10105103" cy="1325563"/>
          </a:xfrm>
          <a:prstGeom prst="rect">
            <a:avLst/>
          </a:prstGeom>
          <a:noFill/>
          <a:ln>
            <a:noFill/>
          </a:ln>
        </p:spPr>
        <p:txBody>
          <a:bodyPr spcFirstLastPara="1" wrap="square" lIns="91425" tIns="45700" rIns="91425" bIns="45700" anchor="ctr" anchorCtr="0">
            <a:normAutofit/>
          </a:bodyPr>
          <a:lstStyle/>
          <a:p>
            <a:pPr>
              <a:buClr>
                <a:srgbClr val="143393"/>
              </a:buClr>
              <a:buSzPts val="3600"/>
            </a:pPr>
            <a:r>
              <a:rPr lang="es-CO" sz="3600" b="1" kern="100" dirty="0">
                <a:effectLst/>
                <a:latin typeface="Aptos Display" panose="020B0004020202020204" pitchFamily="34" charset="0"/>
                <a:ea typeface="Times New Roman" panose="02020603050405020304" pitchFamily="18" charset="0"/>
                <a:cs typeface="Times New Roman" panose="02020603050405020304" pitchFamily="18" charset="0"/>
              </a:rPr>
              <a:t>Conexión hardware con servidor</a:t>
            </a:r>
            <a:br>
              <a:rPr lang="es-CO" sz="3600" b="1" kern="100" dirty="0">
                <a:effectLst/>
                <a:latin typeface="Aptos Display" panose="020B0004020202020204" pitchFamily="34" charset="0"/>
                <a:ea typeface="Times New Roman" panose="02020603050405020304" pitchFamily="18" charset="0"/>
                <a:cs typeface="Times New Roman" panose="02020603050405020304" pitchFamily="18" charset="0"/>
              </a:rPr>
            </a:br>
            <a:endParaRPr lang="es-CO" sz="3600" b="1" dirty="0">
              <a:solidFill>
                <a:srgbClr val="143393"/>
              </a:solidFill>
              <a:latin typeface="Libre Franklin"/>
              <a:ea typeface="Libre Franklin"/>
              <a:cs typeface="Libre Franklin"/>
              <a:sym typeface="Libre Franklin"/>
            </a:endParaRPr>
          </a:p>
        </p:txBody>
      </p:sp>
      <p:sp>
        <p:nvSpPr>
          <p:cNvPr id="120" name="Google Shape;120;p18"/>
          <p:cNvSpPr txBox="1">
            <a:spLocks noGrp="1"/>
          </p:cNvSpPr>
          <p:nvPr>
            <p:ph type="body" idx="1"/>
          </p:nvPr>
        </p:nvSpPr>
        <p:spPr>
          <a:xfrm>
            <a:off x="838199" y="1704356"/>
            <a:ext cx="5873497" cy="3449288"/>
          </a:xfrm>
          <a:prstGeom prst="rect">
            <a:avLst/>
          </a:prstGeom>
          <a:noFill/>
          <a:ln>
            <a:noFill/>
          </a:ln>
        </p:spPr>
        <p:txBody>
          <a:bodyPr spcFirstLastPara="1" wrap="square" lIns="91425" tIns="45700" rIns="91425" bIns="45700" anchor="t" anchorCtr="0">
            <a:normAutofit/>
          </a:bodyPr>
          <a:lstStyle/>
          <a:p>
            <a:pPr marL="514350" indent="-336550" algn="just">
              <a:buSzPts val="2800"/>
              <a:buNone/>
            </a:pPr>
            <a:r>
              <a:rPr lang="es-CO" sz="1800" b="1" i="1" kern="100" dirty="0">
                <a:effectLst/>
                <a:latin typeface="Aptos" panose="020B0004020202020204" pitchFamily="34" charset="0"/>
                <a:ea typeface="Aptos" panose="020B0004020202020204" pitchFamily="34" charset="0"/>
                <a:cs typeface="Times New Roman" panose="02020603050405020304" pitchFamily="18" charset="0"/>
              </a:rPr>
              <a:t>Servidor de prueba para la autenticación de datos</a:t>
            </a:r>
          </a:p>
          <a:p>
            <a:pPr marL="514350" indent="-336550" algn="just">
              <a:buSzPts val="2800"/>
              <a:buNone/>
            </a:pPr>
            <a:r>
              <a:rPr lang="es-ES" sz="1800" i="1" kern="100" dirty="0" err="1">
                <a:latin typeface="Aptos" panose="020B0004020202020204" pitchFamily="34" charset="0"/>
                <a:ea typeface="Aptos" panose="020B0004020202020204" pitchFamily="34" charset="0"/>
                <a:cs typeface="Times New Roman" panose="02020603050405020304" pitchFamily="18" charset="0"/>
              </a:rPr>
              <a:t>Frameworks</a:t>
            </a:r>
            <a:r>
              <a:rPr lang="es-ES" sz="1800" i="1" kern="100" dirty="0">
                <a:latin typeface="Aptos" panose="020B0004020202020204" pitchFamily="34" charset="0"/>
                <a:ea typeface="Aptos" panose="020B0004020202020204" pitchFamily="34" charset="0"/>
                <a:cs typeface="Times New Roman" panose="02020603050405020304" pitchFamily="18" charset="0"/>
              </a:rPr>
              <a:t> para desarrollar el servidor con Python:</a:t>
            </a:r>
          </a:p>
          <a:p>
            <a:pPr marL="514350" indent="-336550" algn="just">
              <a:buSzPts val="2800"/>
            </a:pPr>
            <a:r>
              <a:rPr lang="es-CO" sz="1800" b="1" i="1" dirty="0" err="1">
                <a:latin typeface="Aptos" panose="020B0004020202020204" pitchFamily="34" charset="0"/>
              </a:rPr>
              <a:t>FastApi</a:t>
            </a:r>
            <a:r>
              <a:rPr lang="es-CO" sz="1800" b="1" i="1" dirty="0">
                <a:latin typeface="Aptos" panose="020B0004020202020204" pitchFamily="34" charset="0"/>
              </a:rPr>
              <a:t>: </a:t>
            </a:r>
            <a:r>
              <a:rPr lang="es-ES" sz="1800" dirty="0">
                <a:latin typeface="Aptos" panose="020B0004020202020204" pitchFamily="34" charset="0"/>
              </a:rPr>
              <a:t>Framework web moderno y de alto rendimiento para Python, ideal para construir </a:t>
            </a:r>
            <a:r>
              <a:rPr lang="es-ES" sz="1800" dirty="0" err="1">
                <a:latin typeface="Aptos" panose="020B0004020202020204" pitchFamily="34" charset="0"/>
              </a:rPr>
              <a:t>APIs</a:t>
            </a:r>
            <a:r>
              <a:rPr lang="es-ES" sz="1800" dirty="0">
                <a:latin typeface="Aptos" panose="020B0004020202020204" pitchFamily="34" charset="0"/>
              </a:rPr>
              <a:t> rápidas y eficientes. Soporta asincronía.</a:t>
            </a:r>
            <a:endParaRPr lang="es-ES" sz="1800" b="1" i="1" dirty="0">
              <a:latin typeface="Aptos" panose="020B0004020202020204" pitchFamily="34" charset="0"/>
            </a:endParaRPr>
          </a:p>
          <a:p>
            <a:pPr marL="514350" indent="-336550" algn="just">
              <a:buSzPts val="2800"/>
            </a:pPr>
            <a:r>
              <a:rPr lang="es-CO" sz="1800" b="1" i="1" kern="100" dirty="0" err="1">
                <a:latin typeface="Aptos" panose="020B0004020202020204" pitchFamily="34" charset="0"/>
                <a:ea typeface="Aptos" panose="020B0004020202020204" pitchFamily="34" charset="0"/>
                <a:cs typeface="Times New Roman" panose="02020603050405020304" pitchFamily="18" charset="0"/>
              </a:rPr>
              <a:t>Uvicorn</a:t>
            </a:r>
            <a:r>
              <a:rPr lang="es-CO" sz="1800" i="1" kern="100" dirty="0">
                <a:latin typeface="Aptos" panose="020B0004020202020204" pitchFamily="34" charset="0"/>
                <a:ea typeface="Aptos" panose="020B0004020202020204" pitchFamily="34" charset="0"/>
                <a:cs typeface="Times New Roman" panose="02020603050405020304" pitchFamily="18" charset="0"/>
              </a:rPr>
              <a:t>: </a:t>
            </a:r>
            <a:r>
              <a:rPr lang="es-ES" sz="1800" i="1" kern="100" dirty="0">
                <a:latin typeface="Aptos" panose="020B0004020202020204" pitchFamily="34" charset="0"/>
                <a:ea typeface="Aptos" panose="020B0004020202020204" pitchFamily="34" charset="0"/>
                <a:cs typeface="Times New Roman" panose="02020603050405020304" pitchFamily="18" charset="0"/>
              </a:rPr>
              <a:t>Servidor ASGI ultrarrápido y ligero para aplicaciones Python, optimizado para alto rendimiento y baja latencia, ideal para ejecutar aplicaciones </a:t>
            </a:r>
            <a:r>
              <a:rPr lang="es-ES" sz="1800" i="1" kern="100" dirty="0" err="1">
                <a:latin typeface="Aptos" panose="020B0004020202020204" pitchFamily="34" charset="0"/>
                <a:ea typeface="Aptos" panose="020B0004020202020204" pitchFamily="34" charset="0"/>
                <a:cs typeface="Times New Roman" panose="02020603050405020304" pitchFamily="18" charset="0"/>
              </a:rPr>
              <a:t>FastAPI</a:t>
            </a:r>
            <a:r>
              <a:rPr lang="es-ES" sz="1800" i="1" kern="100" dirty="0">
                <a:latin typeface="Aptos" panose="020B0004020202020204" pitchFamily="34" charset="0"/>
                <a:ea typeface="Aptos" panose="020B0004020202020204" pitchFamily="34" charset="0"/>
                <a:cs typeface="Times New Roman" panose="02020603050405020304" pitchFamily="18" charset="0"/>
              </a:rPr>
              <a:t> en producción.</a:t>
            </a:r>
            <a:endParaRPr lang="es-CO" sz="1800" i="1" kern="100" dirty="0">
              <a:latin typeface="Aptos" panose="020B0004020202020204" pitchFamily="34" charset="0"/>
              <a:ea typeface="Aptos" panose="020B0004020202020204" pitchFamily="34" charset="0"/>
              <a:cs typeface="Times New Roman" panose="02020603050405020304" pitchFamily="18" charset="0"/>
            </a:endParaRPr>
          </a:p>
          <a:p>
            <a:pPr marL="177800" indent="0" algn="just">
              <a:buSzPts val="2800"/>
              <a:buNone/>
            </a:pPr>
            <a:r>
              <a:rPr lang="es-ES" sz="1800" i="1" kern="100" dirty="0" err="1">
                <a:latin typeface="Aptos" panose="020B0004020202020204" pitchFamily="34" charset="0"/>
                <a:ea typeface="Aptos" panose="020B0004020202020204" pitchFamily="34" charset="0"/>
                <a:cs typeface="Times New Roman" panose="02020603050405020304" pitchFamily="18" charset="0"/>
              </a:rPr>
              <a:t>FastAPI</a:t>
            </a:r>
            <a:r>
              <a:rPr lang="es-ES" sz="1800" i="1" kern="100" dirty="0">
                <a:latin typeface="Aptos" panose="020B0004020202020204" pitchFamily="34" charset="0"/>
                <a:ea typeface="Aptos" panose="020B0004020202020204" pitchFamily="34" charset="0"/>
                <a:cs typeface="Times New Roman" panose="02020603050405020304" pitchFamily="18" charset="0"/>
              </a:rPr>
              <a:t> define cómo funciona el servidor, mientras que </a:t>
            </a:r>
            <a:r>
              <a:rPr lang="es-ES" sz="1800" i="1" kern="100" dirty="0" err="1">
                <a:latin typeface="Aptos" panose="020B0004020202020204" pitchFamily="34" charset="0"/>
                <a:ea typeface="Aptos" panose="020B0004020202020204" pitchFamily="34" charset="0"/>
                <a:cs typeface="Times New Roman" panose="02020603050405020304" pitchFamily="18" charset="0"/>
              </a:rPr>
              <a:t>Uvicorn</a:t>
            </a:r>
            <a:r>
              <a:rPr lang="es-ES" sz="1800" i="1" kern="100" dirty="0">
                <a:latin typeface="Aptos" panose="020B0004020202020204" pitchFamily="34" charset="0"/>
                <a:ea typeface="Aptos" panose="020B0004020202020204" pitchFamily="34" charset="0"/>
                <a:cs typeface="Times New Roman" panose="02020603050405020304" pitchFamily="18" charset="0"/>
              </a:rPr>
              <a:t> la ejecuta y la hace accesible para los clientes.</a:t>
            </a:r>
          </a:p>
        </p:txBody>
      </p:sp>
      <p:pic>
        <p:nvPicPr>
          <p:cNvPr id="1026" name="Picture 2" descr="FastAPI with Uvicorn: A Comprehensive Tutorial | Orchestra">
            <a:extLst>
              <a:ext uri="{FF2B5EF4-FFF2-40B4-BE49-F238E27FC236}">
                <a16:creationId xmlns:a16="http://schemas.microsoft.com/office/drawing/2014/main" id="{7D60B355-4CA1-04E8-8A1A-BD42C31D51E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49259" y="1829807"/>
            <a:ext cx="3198386" cy="31983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536472"/>
      </p:ext>
    </p:extLst>
  </p:cSld>
  <p:clrMapOvr>
    <a:masterClrMapping/>
  </p:clrMapOvr>
</p:sld>
</file>

<file path=ppt/theme/theme1.xml><?xml version="1.0" encoding="utf-8"?>
<a:theme xmlns:a="http://schemas.openxmlformats.org/drawingml/2006/main" name="Tema de Office">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5344EB837399B44AAE284FE1B0A344F9" ma:contentTypeVersion="14" ma:contentTypeDescription="Create a new document." ma:contentTypeScope="" ma:versionID="9c4bc460cc34b4eed3a8f990175fa8f0">
  <xsd:schema xmlns:xsd="http://www.w3.org/2001/XMLSchema" xmlns:xs="http://www.w3.org/2001/XMLSchema" xmlns:p="http://schemas.microsoft.com/office/2006/metadata/properties" xmlns:ns3="1c989d0e-43f4-44a7-9496-1b4982e83aa1" xmlns:ns4="05d469dd-18b2-477d-b236-751eff3d8405" targetNamespace="http://schemas.microsoft.com/office/2006/metadata/properties" ma:root="true" ma:fieldsID="4c351ee80b651b26f85dfeb32da85006" ns3:_="" ns4:_="">
    <xsd:import namespace="1c989d0e-43f4-44a7-9496-1b4982e83aa1"/>
    <xsd:import namespace="05d469dd-18b2-477d-b236-751eff3d8405"/>
    <xsd:element name="properties">
      <xsd:complexType>
        <xsd:sequence>
          <xsd:element name="documentManagement">
            <xsd:complexType>
              <xsd:all>
                <xsd:element ref="ns3:MediaServiceMetadata" minOccurs="0"/>
                <xsd:element ref="ns3:MediaServiceFastMetadata" minOccurs="0"/>
                <xsd:element ref="ns3:MediaLengthInSeconds"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3:_activity" minOccurs="0"/>
                <xsd:element ref="ns4:SharedWithUsers" minOccurs="0"/>
                <xsd:element ref="ns4:SharedWithDetails" minOccurs="0"/>
                <xsd:element ref="ns4:SharingHintHash" minOccurs="0"/>
                <xsd:element ref="ns3:MediaServiceObjectDetectorVersions"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c989d0e-43f4-44a7-9496-1b4982e83aa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LengthInSeconds" ma:index="10" nillable="true" ma:displayName="MediaLengthInSeconds" ma:hidden="true" ma:internalName="MediaLengthInSeconds" ma:readOnly="true">
      <xsd:simpleType>
        <xsd:restriction base="dms:Unknown"/>
      </xsd:simpleType>
    </xsd:element>
    <xsd:element name="MediaServiceAutoTags" ma:index="11" nillable="true" ma:displayName="Tags" ma:internalName="MediaServiceAutoTags" ma:readOnly="true">
      <xsd:simpleType>
        <xsd:restriction base="dms:Text"/>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DateTaken" ma:index="15" nillable="true" ma:displayName="MediaServiceDateTaken" ma:internalName="MediaServiceDateTaken" ma:readOnly="true">
      <xsd:simpleType>
        <xsd:restriction base="dms:Text"/>
      </xsd:simpleType>
    </xsd:element>
    <xsd:element name="_activity" ma:index="16" nillable="true" ma:displayName="_activity" ma:hidden="true" ma:internalName="_activity">
      <xsd:simpleType>
        <xsd:restriction base="dms:Note"/>
      </xsd:simpleType>
    </xsd:element>
    <xsd:element name="MediaServiceObjectDetectorVersions" ma:index="20" nillable="true" ma:displayName="MediaServiceObjectDetectorVersions" ma:hidden="true" ma:indexed="true" ma:internalName="MediaServiceObjectDetectorVersions" ma:readOnly="true">
      <xsd:simpleType>
        <xsd:restriction base="dms:Text"/>
      </xsd:simpleType>
    </xsd:element>
    <xsd:element name="MediaServiceSearchProperties" ma:index="21"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05d469dd-18b2-477d-b236-751eff3d8405"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element name="SharingHintHash" ma:index="19"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activity xmlns="1c989d0e-43f4-44a7-9496-1b4982e83aa1" xsi:nil="true"/>
  </documentManagement>
</p:properties>
</file>

<file path=customXml/itemProps1.xml><?xml version="1.0" encoding="utf-8"?>
<ds:datastoreItem xmlns:ds="http://schemas.openxmlformats.org/officeDocument/2006/customXml" ds:itemID="{F921DD1E-98AD-41EE-8199-0FC1FBCA5644}">
  <ds:schemaRefs>
    <ds:schemaRef ds:uri="http://schemas.microsoft.com/sharepoint/v3/contenttype/forms"/>
  </ds:schemaRefs>
</ds:datastoreItem>
</file>

<file path=customXml/itemProps2.xml><?xml version="1.0" encoding="utf-8"?>
<ds:datastoreItem xmlns:ds="http://schemas.openxmlformats.org/officeDocument/2006/customXml" ds:itemID="{0CB6D795-08F2-4224-87E1-9325FC8370F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c989d0e-43f4-44a7-9496-1b4982e83aa1"/>
    <ds:schemaRef ds:uri="05d469dd-18b2-477d-b236-751eff3d840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B7E1F02F-DF66-4297-B42E-D05BC7E5928A}">
  <ds:schemaRefs>
    <ds:schemaRef ds:uri="http://purl.org/dc/elements/1.1/"/>
    <ds:schemaRef ds:uri="http://www.w3.org/XML/1998/namespace"/>
    <ds:schemaRef ds:uri="http://schemas.microsoft.com/office/2006/metadata/properties"/>
    <ds:schemaRef ds:uri="http://schemas.openxmlformats.org/package/2006/metadata/core-properties"/>
    <ds:schemaRef ds:uri="http://schemas.microsoft.com/office/2006/documentManagement/types"/>
    <ds:schemaRef ds:uri="http://purl.org/dc/dcmitype/"/>
    <ds:schemaRef ds:uri="1c989d0e-43f4-44a7-9496-1b4982e83aa1"/>
    <ds:schemaRef ds:uri="http://schemas.microsoft.com/office/infopath/2007/PartnerControls"/>
    <ds:schemaRef ds:uri="05d469dd-18b2-477d-b236-751eff3d8405"/>
    <ds:schemaRef ds:uri="http://purl.org/dc/terms/"/>
  </ds:schemaRefs>
</ds:datastoreItem>
</file>

<file path=docProps/app.xml><?xml version="1.0" encoding="utf-8"?>
<Properties xmlns="http://schemas.openxmlformats.org/officeDocument/2006/extended-properties" xmlns:vt="http://schemas.openxmlformats.org/officeDocument/2006/docPropsVTypes">
  <TotalTime>72</TotalTime>
  <Words>419</Words>
  <Application>Microsoft Office PowerPoint</Application>
  <PresentationFormat>Panorámica</PresentationFormat>
  <Paragraphs>43</Paragraphs>
  <Slides>13</Slides>
  <Notes>13</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13</vt:i4>
      </vt:variant>
    </vt:vector>
  </HeadingPairs>
  <TitlesOfParts>
    <vt:vector size="20" baseType="lpstr">
      <vt:lpstr>Libre Franklin</vt:lpstr>
      <vt:lpstr>Aptos</vt:lpstr>
      <vt:lpstr>Play</vt:lpstr>
      <vt:lpstr>Libre Franklin Medium</vt:lpstr>
      <vt:lpstr>Arial</vt:lpstr>
      <vt:lpstr>Aptos Display</vt:lpstr>
      <vt:lpstr>Tema de Office</vt:lpstr>
      <vt:lpstr>Presentación de PowerPoint</vt:lpstr>
      <vt:lpstr>Presentación de PowerPoint</vt:lpstr>
      <vt:lpstr> Contenido</vt:lpstr>
      <vt:lpstr>Introducción</vt:lpstr>
      <vt:lpstr>Objetivos </vt:lpstr>
      <vt:lpstr>Desarrollo del primer prototipo (interfaces)</vt:lpstr>
      <vt:lpstr>Desarrollo del primer prototipo (interfaces)</vt:lpstr>
      <vt:lpstr>Conexión hardware con servidor </vt:lpstr>
      <vt:lpstr>Conexión hardware con servidor </vt:lpstr>
      <vt:lpstr>Conexión hardware con servidor </vt:lpstr>
      <vt:lpstr>Configuración base de datos </vt:lpstr>
      <vt:lpstr>Conclusiones y próximos pasos</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Carlos Collazos</dc:creator>
  <cp:lastModifiedBy>Carlos Daniel Collazos Zambrano</cp:lastModifiedBy>
  <cp:revision>2</cp:revision>
  <dcterms:modified xsi:type="dcterms:W3CDTF">2024-09-27T04:52:11Z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0x0101005344EB837399B44AAE284FE1B0A344F9</vt:lpwstr>
  </property>
</Properties>
</file>